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4" r:id="rId4"/>
    <p:sldId id="265" r:id="rId5"/>
    <p:sldId id="268" r:id="rId6"/>
    <p:sldId id="259" r:id="rId7"/>
    <p:sldId id="274" r:id="rId8"/>
    <p:sldId id="270" r:id="rId9"/>
    <p:sldId id="272" r:id="rId10"/>
    <p:sldId id="271" r:id="rId11"/>
    <p:sldId id="273" r:id="rId12"/>
    <p:sldId id="267" r:id="rId13"/>
    <p:sldId id="279" r:id="rId14"/>
    <p:sldId id="277" r:id="rId15"/>
    <p:sldId id="280" r:id="rId16"/>
    <p:sldId id="260" r:id="rId17"/>
    <p:sldId id="261" r:id="rId18"/>
    <p:sldId id="281" r:id="rId19"/>
    <p:sldId id="262" r:id="rId20"/>
    <p:sldId id="275" r:id="rId21"/>
    <p:sldId id="276" r:id="rId22"/>
    <p:sldId id="263" r:id="rId2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15" d="100"/>
          <a:sy n="115" d="100"/>
        </p:scale>
        <p:origin x="153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39459-78F4-4701-920A-1A208216E7AD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7FA4B-16FF-4E2C-9F9C-C8C0A32F62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845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4C2EF-8A97-4DAF-B099-E567883644D6}" type="slidenum">
              <a:rPr lang="en-US" altLang="zh-TW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2</a:t>
            </a:fld>
            <a:endParaRPr lang="zh-TW" altLang="en-US" dirty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8081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fld id="{0CB0E702-691B-4CB9-95EA-8105F901751E}" type="slidenum">
              <a:rPr lang="en-US" altLang="zh-TW" sz="1200" smtClean="0">
                <a:solidFill>
                  <a:srgbClr val="000000"/>
                </a:solidFill>
                <a:latin typeface="Arial" charset="0"/>
              </a:rPr>
              <a:pPr/>
              <a:t>5</a:t>
            </a:fld>
            <a:endParaRPr lang="en-US" altLang="zh-TW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TW" altLang="zh-TW" smtClean="0"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240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874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540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6102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/>
        </p:blipFill>
        <p:spPr>
          <a:xfrm>
            <a:off x="1143" y="1"/>
            <a:ext cx="9141714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 anchor="b">
            <a:normAutofit/>
          </a:bodyPr>
          <a:lstStyle>
            <a:lvl1pPr algn="l">
              <a:defRPr sz="3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900"/>
              </a:spcBef>
              <a:buNone/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941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TW" altLang="en-US" noProof="0" smtClean="0"/>
              <a:t>編輯母片文字樣式</a:t>
            </a:r>
          </a:p>
          <a:p>
            <a:pPr lvl="1" rtl="0"/>
            <a:r>
              <a:rPr lang="zh-TW" altLang="en-US" noProof="0" smtClean="0"/>
              <a:t>第二層</a:t>
            </a:r>
          </a:p>
          <a:p>
            <a:pPr lvl="2" rtl="0"/>
            <a:r>
              <a:rPr lang="zh-TW" altLang="en-US" noProof="0" smtClean="0"/>
              <a:t>第三層</a:t>
            </a:r>
          </a:p>
          <a:p>
            <a:pPr lvl="3" rtl="0"/>
            <a:r>
              <a:rPr lang="zh-TW" altLang="en-US" noProof="0" smtClean="0"/>
              <a:t>第四層</a:t>
            </a:r>
          </a:p>
          <a:p>
            <a:pPr lvl="4" rtl="0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32A3791-20D3-465F-9D37-A24388DA7900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3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/>
        </p:blipFill>
        <p:spPr>
          <a:xfrm>
            <a:off x="0" y="0"/>
            <a:ext cx="9141714" cy="685717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 anchor="b">
            <a:normAutofit/>
          </a:bodyPr>
          <a:lstStyle>
            <a:lvl1pPr>
              <a:defRPr sz="3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42691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 rtl="0"/>
            <a:r>
              <a:rPr lang="zh-TW" altLang="en-US" noProof="0" smtClean="0"/>
              <a:t>編輯母片文字樣式</a:t>
            </a:r>
          </a:p>
          <a:p>
            <a:pPr lvl="1" rtl="0"/>
            <a:r>
              <a:rPr lang="zh-TW" altLang="en-US" noProof="0" smtClean="0"/>
              <a:t>第二層</a:t>
            </a:r>
          </a:p>
          <a:p>
            <a:pPr lvl="2" rtl="0"/>
            <a:r>
              <a:rPr lang="zh-TW" altLang="en-US" noProof="0" smtClean="0"/>
              <a:t>第三層</a:t>
            </a:r>
          </a:p>
          <a:p>
            <a:pPr lvl="3" rtl="0"/>
            <a:r>
              <a:rPr lang="zh-TW" altLang="en-US" noProof="0" smtClean="0"/>
              <a:t>第四層</a:t>
            </a:r>
          </a:p>
          <a:p>
            <a:pPr lvl="4" rtl="0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 rtl="0"/>
            <a:r>
              <a:rPr lang="zh-TW" altLang="en-US" noProof="0" smtClean="0"/>
              <a:t>編輯母片文字樣式</a:t>
            </a:r>
          </a:p>
          <a:p>
            <a:pPr lvl="1" rtl="0"/>
            <a:r>
              <a:rPr lang="zh-TW" altLang="en-US" noProof="0" smtClean="0"/>
              <a:t>第二層</a:t>
            </a:r>
          </a:p>
          <a:p>
            <a:pPr lvl="2" rtl="0"/>
            <a:r>
              <a:rPr lang="zh-TW" altLang="en-US" noProof="0" smtClean="0"/>
              <a:t>第三層</a:t>
            </a:r>
          </a:p>
          <a:p>
            <a:pPr lvl="3" rtl="0"/>
            <a:r>
              <a:rPr lang="zh-TW" altLang="en-US" noProof="0" smtClean="0"/>
              <a:t>第四層</a:t>
            </a:r>
          </a:p>
          <a:p>
            <a:pPr lvl="4" rtl="0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47C788-9A9B-4D5B-A672-1557A016884B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54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accent4">
                    <a:lumMod val="7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accent4">
                    <a:lumMod val="7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AB2F671-CB56-482C-A874-6DD0D30B0AD9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3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7615FAB-A8F2-4CD7-9B7C-B3A6E3F400B6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9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49FEC1-D4F1-4EFD-9D6B-F727A22DB7DC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5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A5AF0BB-8303-4DE7-B128-896C5E841516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57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3970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5"/>
          <p:cNvSpPr>
            <a:spLocks/>
          </p:cNvSpPr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12" name="圖片預留位置 11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E46F13A-9C43-4FED-B8D2-D4D3E35C462C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8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標題的兩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" y="1716"/>
            <a:ext cx="9141714" cy="6856284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18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7" name="手繪多邊形 5"/>
          <p:cNvSpPr>
            <a:spLocks/>
          </p:cNvSpPr>
          <p:nvPr/>
        </p:nvSpPr>
        <p:spPr bwMode="gray">
          <a:xfrm>
            <a:off x="571500" y="933450"/>
            <a:ext cx="30861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5" name="圖片預留位置 14" descr="要新增影像的空白預留位置。按一下預留位置，然後選取您要新增的影像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7" name="文字預留位置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350"/>
            </a:lvl1pPr>
            <a:lvl2pPr marL="0" indent="0">
              <a:spcBef>
                <a:spcPts val="900"/>
              </a:spcBef>
              <a:buNone/>
              <a:defRPr sz="1350"/>
            </a:lvl2pPr>
            <a:lvl3pPr marL="0" indent="0">
              <a:spcBef>
                <a:spcPts val="900"/>
              </a:spcBef>
              <a:buNone/>
              <a:defRPr sz="1350"/>
            </a:lvl3pPr>
            <a:lvl4pPr marL="0" indent="0">
              <a:spcBef>
                <a:spcPts val="900"/>
              </a:spcBef>
              <a:buNone/>
              <a:defRPr sz="1350"/>
            </a:lvl4pPr>
            <a:lvl5pPr marL="0" indent="0">
              <a:spcBef>
                <a:spcPts val="900"/>
              </a:spcBef>
              <a:buNone/>
              <a:defRPr sz="1350"/>
            </a:lvl5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18" name="手繪多邊形 5"/>
          <p:cNvSpPr>
            <a:spLocks/>
          </p:cNvSpPr>
          <p:nvPr/>
        </p:nvSpPr>
        <p:spPr bwMode="gray">
          <a:xfrm>
            <a:off x="3975100" y="933450"/>
            <a:ext cx="30861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9" name="圖片預留位置 18" descr="要新增影像的空白預留位置。按一下預留位置，然後選取您要新增的影像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20" name="文字預留位置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350"/>
            </a:lvl1pPr>
            <a:lvl2pPr marL="0" indent="0">
              <a:spcBef>
                <a:spcPts val="900"/>
              </a:spcBef>
              <a:buNone/>
              <a:defRPr sz="1350"/>
            </a:lvl2pPr>
            <a:lvl3pPr marL="0" indent="0">
              <a:spcBef>
                <a:spcPts val="900"/>
              </a:spcBef>
              <a:buNone/>
              <a:defRPr sz="1350"/>
            </a:lvl3pPr>
            <a:lvl4pPr marL="0" indent="0">
              <a:spcBef>
                <a:spcPts val="900"/>
              </a:spcBef>
              <a:buNone/>
              <a:defRPr sz="1350"/>
            </a:lvl4pPr>
            <a:lvl5pPr marL="0" indent="0">
              <a:spcBef>
                <a:spcPts val="900"/>
              </a:spcBef>
              <a:buNone/>
              <a:defRPr sz="1350"/>
            </a:lvl5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69922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" y="1716"/>
            <a:ext cx="9141714" cy="6856284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7" name="手繪多邊形 5"/>
          <p:cNvSpPr>
            <a:spLocks/>
          </p:cNvSpPr>
          <p:nvPr/>
        </p:nvSpPr>
        <p:spPr bwMode="gray">
          <a:xfrm>
            <a:off x="571500" y="933450"/>
            <a:ext cx="40005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5" name="圖片預留位置 14" descr="要新增影像的空白預留位置。按一下預留位置，然後選取您要新增的影像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8" name="手繪多邊形 5"/>
          <p:cNvSpPr>
            <a:spLocks/>
          </p:cNvSpPr>
          <p:nvPr/>
        </p:nvSpPr>
        <p:spPr bwMode="gray">
          <a:xfrm>
            <a:off x="4742905" y="967316"/>
            <a:ext cx="2243207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9" name="圖片預留位置 18" descr="要新增影像的空白預留位置。按一下預留位置，然後選取您要新增的影像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2" name="手繪多邊形 5"/>
          <p:cNvSpPr>
            <a:spLocks/>
          </p:cNvSpPr>
          <p:nvPr/>
        </p:nvSpPr>
        <p:spPr bwMode="gray">
          <a:xfrm>
            <a:off x="4742905" y="3060954"/>
            <a:ext cx="2243207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3" name="圖片預留位置 12" descr="要新增影像的空白預留位置。按一下預留位置，然後選取您要新增的影像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7" name="文字預留位置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0" indent="0">
              <a:spcBef>
                <a:spcPts val="900"/>
              </a:spcBef>
              <a:buNone/>
              <a:defRPr sz="1350"/>
            </a:lvl2pPr>
            <a:lvl3pPr marL="0" indent="0">
              <a:spcBef>
                <a:spcPts val="900"/>
              </a:spcBef>
              <a:buNone/>
              <a:defRPr sz="1350"/>
            </a:lvl3pPr>
            <a:lvl4pPr marL="0" indent="0">
              <a:spcBef>
                <a:spcPts val="900"/>
              </a:spcBef>
              <a:buNone/>
              <a:defRPr sz="1350"/>
            </a:lvl4pPr>
            <a:lvl5pPr marL="0" indent="0">
              <a:spcBef>
                <a:spcPts val="900"/>
              </a:spcBef>
              <a:buNone/>
              <a:defRPr sz="1350"/>
            </a:lvl5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13415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五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" y="284"/>
            <a:ext cx="9141714" cy="6859715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18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8" name="手繪多邊形 5"/>
          <p:cNvSpPr>
            <a:spLocks/>
          </p:cNvSpPr>
          <p:nvPr/>
        </p:nvSpPr>
        <p:spPr bwMode="gray">
          <a:xfrm>
            <a:off x="3136900" y="265045"/>
            <a:ext cx="39242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9" name="圖片預留位置 8" descr="要新增影像的空白預留位置。按一下預留位置，然後選取您要新增的影像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0" name="手繪多邊形 5"/>
          <p:cNvSpPr>
            <a:spLocks/>
          </p:cNvSpPr>
          <p:nvPr/>
        </p:nvSpPr>
        <p:spPr bwMode="gray">
          <a:xfrm>
            <a:off x="612141" y="384724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1" name="圖片預留位置 10" descr="要新增影像的空白預留位置。按一下預留位置，然後選取您要新增的影像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2" name="手繪多邊形 5"/>
          <p:cNvSpPr>
            <a:spLocks/>
          </p:cNvSpPr>
          <p:nvPr/>
        </p:nvSpPr>
        <p:spPr bwMode="gray">
          <a:xfrm>
            <a:off x="612141" y="2478362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3" name="圖片預留位置 12" descr="要新增影像的空白預留位置。按一下預留位置，然後選取您要新增的影像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4" name="手繪多邊形 5"/>
          <p:cNvSpPr>
            <a:spLocks/>
          </p:cNvSpPr>
          <p:nvPr/>
        </p:nvSpPr>
        <p:spPr bwMode="gray">
          <a:xfrm>
            <a:off x="612141" y="4572000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5" name="圖片預留位置 14" descr="要新增影像的空白預留位置。按一下預留位置，然後選取您要新增的影像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20" name="手繪多邊形 5"/>
          <p:cNvSpPr>
            <a:spLocks/>
          </p:cNvSpPr>
          <p:nvPr/>
        </p:nvSpPr>
        <p:spPr bwMode="gray">
          <a:xfrm>
            <a:off x="3136900" y="3448512"/>
            <a:ext cx="39242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21" name="圖片預留位置 20" descr="要新增影像的空白預留位置。按一下預留位置，然後選取您要新增的影像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586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1EDA580-7684-4325-91FA-84060BADCAFA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6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eaVert"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1F4434E-16C8-4491-BCB9-51326E89E6D7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91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498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225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048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3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43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296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312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E1CB9-7C61-46E3-9051-216A1A68BACA}" type="datetimeFigureOut">
              <a:rPr lang="zh-TW" altLang="en-US" smtClean="0"/>
              <a:t>2020/9/2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54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/>
        </p:blipFill>
        <p:spPr>
          <a:xfrm>
            <a:off x="0" y="0"/>
            <a:ext cx="9141620" cy="6858000"/>
          </a:xfrm>
          <a:prstGeom prst="rect">
            <a:avLst/>
          </a:prstGeom>
        </p:spPr>
      </p:pic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37235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6858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dirty="0"/>
              <a:t>按一下以編輯母片文字樣式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1657350" y="6416676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5257800" y="6416676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1838893D-8C29-44BD-A3B2-9EB053370F25}" type="datetime2">
              <a:rPr lang="zh-TW" altLang="en-US" smtClean="0">
                <a:solidFill>
                  <a:srgbClr val="404040"/>
                </a:solidFill>
              </a:rPr>
              <a:pPr/>
              <a:t>2020年9月2日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6457950" y="6416676"/>
            <a:ext cx="628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2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2001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1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187624" y="1412776"/>
            <a:ext cx="698477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1pPr>
            <a:lvl2pPr marL="742950" indent="-28575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2pPr>
            <a:lvl3pPr marL="1143000" indent="-22860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3pPr>
            <a:lvl4pPr marL="1600200" indent="-22860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4pPr>
            <a:lvl5pPr marL="2057400" indent="-22860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9pPr>
          </a:lstStyle>
          <a:p>
            <a:pPr algn="ctr">
              <a:lnSpc>
                <a:spcPts val="8100"/>
              </a:lnSpc>
            </a:pPr>
            <a:r>
              <a:rPr lang="zh-TW" altLang="zh-TW" sz="6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萬丹國小</a:t>
            </a:r>
            <a:r>
              <a:rPr lang="en-US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109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學年</a:t>
            </a:r>
            <a:r>
              <a:rPr lang="zh-TW" altLang="zh-TW" sz="6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度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第</a:t>
            </a:r>
            <a:r>
              <a:rPr lang="zh-TW" altLang="en-US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一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學期</a:t>
            </a:r>
            <a:endParaRPr lang="en-US" altLang="zh-TW" sz="60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期</a:t>
            </a:r>
            <a:r>
              <a:rPr lang="zh-TW" altLang="en-US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校務</a:t>
            </a:r>
            <a:r>
              <a:rPr lang="zh-TW" altLang="zh-TW" sz="6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會議</a:t>
            </a:r>
            <a:endParaRPr lang="en-US" altLang="zh-TW" sz="60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en-US" sz="9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zh-TW" sz="9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輔導</a:t>
            </a:r>
            <a:r>
              <a:rPr lang="zh-TW" altLang="zh-TW" sz="9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室工作報告</a:t>
            </a:r>
            <a:endParaRPr lang="en-US" altLang="zh-TW" sz="96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5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（</a:t>
            </a:r>
            <a:r>
              <a:rPr lang="en-US" altLang="zh-TW" sz="54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109.09.02</a:t>
            </a:r>
            <a:r>
              <a:rPr lang="zh-TW" altLang="zh-TW" sz="54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）</a:t>
            </a:r>
            <a:endParaRPr lang="zh-TW" altLang="zh-TW" sz="54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55294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02499"/>
            <a:ext cx="91403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本校</a:t>
            </a:r>
            <a:r>
              <a:rPr lang="en-US" altLang="zh-TW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學年度個案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輔導與相關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服務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71940"/>
            <a:ext cx="8496944" cy="4997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504" y="5013176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團體</a:t>
            </a:r>
            <a:r>
              <a:rPr lang="zh-TW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</a:t>
            </a:r>
            <a:endParaRPr lang="zh-TW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7718" y="3501008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各項宣</a:t>
            </a:r>
            <a:r>
              <a:rPr lang="zh-TW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講</a:t>
            </a:r>
            <a:endParaRPr lang="zh-TW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2169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137056" y="836712"/>
            <a:ext cx="5144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4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4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學年度輔導個案</a:t>
            </a:r>
            <a:endParaRPr lang="zh-TW" altLang="en-US" sz="4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2750" y="1611165"/>
            <a:ext cx="895629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個別諮商輔導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上學期未結案有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位，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專輔教師會與導師討論後續輔導介入方式。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750" y="2852936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36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2.</a:t>
            </a:r>
            <a:r>
              <a:rPr lang="zh-TW" altLang="zh-TW" sz="36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個案轉介</a:t>
            </a:r>
            <a:r>
              <a:rPr lang="en-US" altLang="zh-TW" sz="36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:</a:t>
            </a:r>
            <a:endParaRPr lang="zh-TW" altLang="zh-TW" sz="3600" b="1" kern="1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36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如學生有以下議題，經</a:t>
            </a:r>
            <a:r>
              <a:rPr lang="zh-TW" altLang="zh-TW" sz="36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導師初級輔導後問題行為仍未改善或仍重複發生，影響學生個人身心適應與學習效益或老師的教學與班級經營</a:t>
            </a:r>
            <a:r>
              <a:rPr lang="zh-TW" altLang="zh-TW" sz="36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，需要輔導教師介入與協助，可諮詢專輔教師、或討論是否轉介至二級輔導</a:t>
            </a:r>
            <a:r>
              <a:rPr lang="zh-TW" altLang="zh-TW" sz="36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zh-TW" altLang="zh-TW" sz="36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58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80728"/>
            <a:ext cx="820891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TW" altLang="zh-TW" sz="36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個案議題</a:t>
            </a:r>
            <a:r>
              <a:rPr lang="zh-TW" altLang="zh-TW" sz="36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endParaRPr lang="en-US" altLang="zh-TW" sz="36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3600" b="1" kern="1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36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參考教育部輔導工作成果填報系統</a:t>
            </a:r>
            <a:r>
              <a:rPr lang="en-US" altLang="zh-TW" sz="36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altLang="zh-TW" sz="3600" b="1" kern="1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17780">
              <a:spcAft>
                <a:spcPts val="0"/>
              </a:spcAft>
              <a:tabLst>
                <a:tab pos="1224280" algn="l"/>
              </a:tabLst>
            </a:pP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人際困擾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師生關係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家庭困擾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自我探索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情緒困擾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生活壓力</a:t>
            </a:r>
            <a:endParaRPr lang="en-US" altLang="zh-TW" sz="4000" b="1" kern="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17780">
              <a:spcAft>
                <a:spcPts val="0"/>
              </a:spcAft>
              <a:tabLst>
                <a:tab pos="1224280" algn="l"/>
              </a:tabLst>
            </a:pP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創傷反應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en-US" sz="40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自我傷害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性別議題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脆弱家庭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兒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少保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議題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學習困擾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生涯輔導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偏差行為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網路成癮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中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離</a:t>
            </a:r>
            <a:r>
              <a:rPr lang="en-US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(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輟</a:t>
            </a:r>
            <a:r>
              <a:rPr lang="en-US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)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拒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學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藥物濫用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心理疾病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其他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。</a:t>
            </a:r>
            <a:endParaRPr lang="zh-TW" altLang="en-US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780">
              <a:spcAft>
                <a:spcPts val="0"/>
              </a:spcAft>
              <a:tabLst>
                <a:tab pos="1224280" algn="l"/>
              </a:tabLst>
            </a:pPr>
            <a:endParaRPr lang="zh-TW" altLang="zh-TW" sz="36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234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49092" y="1556792"/>
            <a:ext cx="83663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zh-TW" sz="3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</a:t>
            </a:r>
            <a:r>
              <a:rPr lang="zh-TW" altLang="zh-TW" sz="36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</a:t>
            </a:r>
            <a:r>
              <a:rPr lang="zh-TW" altLang="zh-TW" sz="3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</a:t>
            </a:r>
            <a:r>
              <a:rPr lang="en-US" altLang="zh-TW" sz="36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中年級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兒童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遊戲治療團體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每周三早自修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學期預計再招募</a:t>
            </a:r>
            <a:r>
              <a:rPr lang="en-US" altLang="zh-TW" sz="36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1~2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位成員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，如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導師發現班級學生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1)</a:t>
            </a:r>
            <a:r>
              <a:rPr lang="zh-TW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欲提升自我</a:t>
            </a:r>
            <a:r>
              <a:rPr lang="zh-TW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人際關係</a:t>
            </a:r>
            <a:endParaRPr lang="en-US" altLang="zh-TW" sz="3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2)</a:t>
            </a:r>
            <a:r>
              <a:rPr lang="zh-TW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欲增進社交互動技巧</a:t>
            </a:r>
            <a:r>
              <a:rPr lang="zh-TW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3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3)</a:t>
            </a:r>
            <a:r>
              <a:rPr lang="zh-TW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欲學習自我行為控制與自律</a:t>
            </a:r>
            <a:r>
              <a:rPr lang="zh-TW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能力</a:t>
            </a:r>
            <a:endParaRPr lang="en-US" altLang="zh-TW" sz="3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4)</a:t>
            </a:r>
            <a:r>
              <a:rPr lang="zh-TW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低自尊或缺乏自信之</a:t>
            </a:r>
            <a:r>
              <a:rPr lang="zh-TW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兒童</a:t>
            </a:r>
            <a:endParaRPr lang="en-US" altLang="zh-TW" sz="3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推薦報名參加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0111" y="908720"/>
            <a:ext cx="51443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4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4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lang="zh-TW" altLang="en-US" sz="4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度團體輔導</a:t>
            </a:r>
            <a:endParaRPr lang="zh-TW" altLang="en-US" sz="4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54165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780928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zh-TW" sz="36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屏東大學心輔系碩士班實習心理師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預定開辦</a:t>
            </a:r>
            <a:r>
              <a:rPr lang="zh-TW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高年級兒童團體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，待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簡章與方案設計完成，會將報名表發給高年級導師，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屆時請導師鼓勵有興趣的學生報名參加。</a:t>
            </a:r>
          </a:p>
          <a:p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1829" y="1340768"/>
            <a:ext cx="51443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4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4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lang="zh-TW" altLang="en-US" sz="4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度團體輔導</a:t>
            </a:r>
            <a:endParaRPr lang="zh-TW" altLang="en-US" sz="4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16222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4671" y="1916832"/>
            <a:ext cx="8769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學習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不利學生學習資料建立</a:t>
            </a:r>
            <a:r>
              <a:rPr lang="zh-TW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教務處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學習扶助。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扶助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弱勢學生：</a:t>
            </a:r>
          </a:p>
          <a:p>
            <a:pPr lvl="0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愛心早餐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仍有名額，鼓勵申請。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2.</a:t>
            </a:r>
            <a:r>
              <a:rPr lang="zh-TW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扶</a:t>
            </a:r>
            <a:r>
              <a:rPr lang="zh-TW" altLang="zh-TW" sz="40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輪之</a:t>
            </a:r>
            <a:r>
              <a:rPr lang="zh-TW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子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請於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9/2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提出，確定名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會公告校網。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低年級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課後照顧班。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3808" y="764704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652846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4664" y="47604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251520" y="1124744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家庭教育：</a:t>
            </a:r>
          </a:p>
          <a:p>
            <a:pPr lvl="0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9/19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至六年級班親會暨親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職講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座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10/7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家庭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訪問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496" y="3087004"/>
            <a:ext cx="7938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**強化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國民中小學家庭訪問實施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原則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點之規定：「一般學生之訪問，由各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班導師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擔任，</a:t>
            </a:r>
            <a:r>
              <a:rPr lang="zh-TW" altLang="en-US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每學期至少一次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，其方式可採</a:t>
            </a:r>
            <a:r>
              <a:rPr lang="zh-TW" altLang="en-US" sz="20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到府訪問、</a:t>
            </a:r>
            <a:r>
              <a:rPr lang="zh-TW" altLang="en-US" sz="20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電話</a:t>
            </a:r>
            <a:r>
              <a:rPr lang="zh-TW" altLang="en-US" sz="20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訪問、個別約談、班親會或其他實施方式。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zh-TW" altLang="en-US" sz="2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496" y="4102667"/>
            <a:ext cx="7996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**第</a:t>
            </a:r>
            <a:r>
              <a:rPr lang="en-US" altLang="zh-TW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點規定：「</a:t>
            </a:r>
            <a:r>
              <a:rPr lang="zh-TW" altLang="en-US" sz="2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特殊</a:t>
            </a:r>
            <a:r>
              <a:rPr lang="zh-TW" altLang="en-US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個案學生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需</a:t>
            </a:r>
            <a:r>
              <a:rPr lang="zh-TW" altLang="en-US" sz="20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深入了解學生家庭生活情形和社區環境</a:t>
            </a:r>
            <a:r>
              <a:rPr lang="zh-TW" altLang="en-US" sz="20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背景時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，應立即與家長聯繫，探知原因及謀求解決方法，並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視個案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情形</a:t>
            </a:r>
            <a:r>
              <a:rPr lang="zh-TW" altLang="en-US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由導師會同相關人員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共同訪問或晤談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」</a:t>
            </a:r>
          </a:p>
        </p:txBody>
      </p:sp>
      <p:sp>
        <p:nvSpPr>
          <p:cNvPr id="7" name="矩形 6"/>
          <p:cNvSpPr/>
          <p:nvPr/>
        </p:nvSpPr>
        <p:spPr>
          <a:xfrm>
            <a:off x="708564" y="5085184"/>
            <a:ext cx="7996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**</a:t>
            </a:r>
            <a:r>
              <a:rPr lang="zh-TW" altLang="en-US" sz="2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依規定</a:t>
            </a:r>
            <a:r>
              <a:rPr lang="zh-TW" altLang="en-US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針對特殊個案學生（</a:t>
            </a:r>
            <a:r>
              <a:rPr lang="zh-TW" altLang="en-US" sz="20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如弱勢家庭、</a:t>
            </a:r>
            <a:r>
              <a:rPr lang="zh-TW" altLang="en-US" sz="20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適應不</a:t>
            </a:r>
            <a:r>
              <a:rPr lang="zh-TW" altLang="en-US" sz="20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佳學生及高關懷對象等</a:t>
            </a:r>
            <a:r>
              <a:rPr lang="zh-TW" altLang="en-US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）進行</a:t>
            </a:r>
            <a:r>
              <a:rPr lang="en-US" altLang="zh-TW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次以上之家庭訪問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，以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瞭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解學生的家庭生活狀況及促進家長與學校教育的合作。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倘實施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家庭訪問事先評估會遭受阻礙或危害之虞，可協請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轄區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分駐（派出）所員警協助相關安全事宜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en-US" altLang="zh-TW" sz="20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(109.01.17)</a:t>
            </a:r>
            <a:endParaRPr lang="zh-TW" altLang="en-US" sz="2000" b="1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71982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052736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zh-TW" sz="4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4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至六年級班</a:t>
            </a:r>
            <a:r>
              <a:rPr lang="zh-TW" altLang="zh-TW" sz="4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親會暨親職講座</a:t>
            </a:r>
            <a:r>
              <a:rPr lang="zh-TW" altLang="en-US" sz="4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流程</a:t>
            </a:r>
            <a:endParaRPr lang="zh-TW" altLang="en-US" sz="4000" dirty="0">
              <a:solidFill>
                <a:srgbClr val="00206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383" y="1844824"/>
            <a:ext cx="612068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3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日期</a:t>
            </a:r>
            <a:r>
              <a:rPr lang="en-US" altLang="zh-TW" sz="3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:9/19(</a:t>
            </a:r>
            <a:r>
              <a:rPr lang="zh-TW" altLang="en-US" sz="3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</a:t>
            </a:r>
            <a:r>
              <a:rPr lang="en-US" altLang="zh-TW" sz="3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0"/>
            <a:r>
              <a:rPr lang="en-US" altLang="zh-TW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8:30~9:00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教室準備</a:t>
            </a:r>
            <a:endParaRPr lang="en-US" altLang="zh-TW" sz="34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9:00~10:00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親師溝通</a:t>
            </a:r>
            <a:endParaRPr lang="en-US" altLang="zh-TW" sz="34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10:00~10:10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親職講座簽到</a:t>
            </a:r>
            <a:endParaRPr lang="en-US" altLang="zh-TW" sz="34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10:10~10:30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校務報告</a:t>
            </a:r>
            <a:endParaRPr lang="en-US" altLang="zh-TW" sz="34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10:30~12:00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專題演講</a:t>
            </a:r>
            <a:r>
              <a:rPr lang="en-US" altLang="zh-TW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</a:p>
          <a:p>
            <a:pPr lvl="0"/>
            <a:r>
              <a:rPr lang="zh-TW" altLang="en-US" sz="3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桌住親子好關係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zh-TW" altLang="en-US" sz="4000" dirty="0">
              <a:solidFill>
                <a:srgbClr val="0000FF"/>
              </a:solidFill>
            </a:endParaRPr>
          </a:p>
        </p:txBody>
      </p:sp>
      <p:pic>
        <p:nvPicPr>
          <p:cNvPr id="1026" name="Picture 2" descr="許奶爸：練習不怕輸，就是讓「輸」變好玩！|親子天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72" y="1988839"/>
            <a:ext cx="3460728" cy="486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5589240"/>
            <a:ext cx="4423640" cy="12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81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1723" y="769012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3" name="矩形 2"/>
          <p:cNvSpPr/>
          <p:nvPr/>
        </p:nvSpPr>
        <p:spPr>
          <a:xfrm>
            <a:off x="420363" y="170080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10/23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五年級華山基金會敬老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宣導。</a:t>
            </a:r>
            <a:endParaRPr lang="en-US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11/27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暴防治宣導。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教業務：</a:t>
            </a:r>
          </a:p>
          <a:p>
            <a:pPr lvl="0"/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教班、資源班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國小巡輔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學前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巡輔。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en-US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9/30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IEP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1/13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特教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知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研習。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08944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1723" y="769012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3" name="矩形 2"/>
          <p:cNvSpPr/>
          <p:nvPr/>
        </p:nvSpPr>
        <p:spPr>
          <a:xfrm>
            <a:off x="251520" y="1794140"/>
            <a:ext cx="889248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3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第一次</a:t>
            </a:r>
            <a:r>
              <a:rPr lang="zh-TW" altLang="en-US" sz="3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國中小特教學生鑑定安置預定工作時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</a:t>
            </a:r>
            <a:endParaRPr lang="en-US" altLang="zh-TW" sz="3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3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鑑定安置資料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審件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屏中區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鑑定安置資料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補件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屏中區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鑑定安置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en-US" altLang="zh-TW" sz="32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目前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提報申請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一年級吳○○、李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○○</a:t>
            </a:r>
            <a:endParaRPr lang="en-US" altLang="zh-TW" sz="32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分校</a:t>
            </a:r>
            <a:r>
              <a:rPr lang="zh-TW" altLang="en-US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陳○○、薛○○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TW" sz="32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zh-TW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endParaRPr lang="zh-TW" altLang="zh-TW" sz="3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09718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500" y="476672"/>
            <a:ext cx="9037004" cy="1371600"/>
          </a:xfrm>
        </p:spPr>
        <p:txBody>
          <a:bodyPr rtlCol="0">
            <a:noAutofit/>
          </a:bodyPr>
          <a:lstStyle/>
          <a:p>
            <a:pPr algn="ctr">
              <a:lnSpc>
                <a:spcPts val="4950"/>
              </a:lnSpc>
            </a:pPr>
            <a:r>
              <a:rPr lang="zh-TW" altLang="en-US" sz="4400" b="1" dirty="0">
                <a:latin typeface="+mn-ea"/>
                <a:ea typeface="+mn-ea"/>
              </a:rPr>
              <a:t>屏東縣萬丹國小</a:t>
            </a:r>
            <a:r>
              <a:rPr lang="en-US" altLang="zh-TW" sz="4400" b="1" dirty="0" smtClean="0">
                <a:latin typeface="+mn-ea"/>
                <a:ea typeface="+mn-ea"/>
              </a:rPr>
              <a:t>109</a:t>
            </a:r>
            <a:r>
              <a:rPr lang="zh-TW" altLang="en-US" sz="4400" b="1" dirty="0" smtClean="0">
                <a:latin typeface="+mn-ea"/>
                <a:ea typeface="+mn-ea"/>
              </a:rPr>
              <a:t>學年</a:t>
            </a:r>
            <a:r>
              <a:rPr lang="zh-TW" altLang="en-US" sz="4400" b="1" dirty="0">
                <a:latin typeface="+mn-ea"/>
                <a:ea typeface="+mn-ea"/>
              </a:rPr>
              <a:t>度</a:t>
            </a:r>
            <a:r>
              <a:rPr lang="zh-TW" altLang="en-US" sz="4400" b="1" dirty="0" smtClean="0">
                <a:latin typeface="+mn-ea"/>
                <a:ea typeface="+mn-ea"/>
              </a:rPr>
              <a:t>第一學期</a:t>
            </a:r>
            <a:r>
              <a:rPr lang="en-US" altLang="zh-TW" sz="4400" b="1" dirty="0">
                <a:latin typeface="+mn-ea"/>
                <a:ea typeface="+mn-ea"/>
              </a:rPr>
              <a:t/>
            </a:r>
            <a:br>
              <a:rPr lang="en-US" altLang="zh-TW" sz="4400" b="1" dirty="0">
                <a:latin typeface="+mn-ea"/>
                <a:ea typeface="+mn-ea"/>
              </a:rPr>
            </a:br>
            <a:r>
              <a:rPr lang="zh-TW" altLang="en-US" sz="4400" b="1" dirty="0">
                <a:latin typeface="+mn-ea"/>
                <a:ea typeface="+mn-ea"/>
              </a:rPr>
              <a:t>輔導工作推行委員會會議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4067944" y="2852936"/>
            <a:ext cx="2952328" cy="432048"/>
          </a:xfrm>
        </p:spPr>
        <p:txBody>
          <a:bodyPr rtlCol="0">
            <a:noAutofit/>
          </a:bodyPr>
          <a:lstStyle/>
          <a:p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109.09.02</a:t>
            </a:r>
            <a:endParaRPr lang="zh-TW" altLang="en-US" sz="4000" dirty="0">
              <a:latin typeface="微軟正黑體" panose="020B0604030504040204" pitchFamily="34" charset="-120"/>
              <a:ea typeface="微軟正黑體" panose="020B0604030504040204" pitchFamily="34" charset="-12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91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3808" y="548680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3" name="矩形 2"/>
          <p:cNvSpPr/>
          <p:nvPr/>
        </p:nvSpPr>
        <p:spPr>
          <a:xfrm>
            <a:off x="182672" y="1318121"/>
            <a:ext cx="889248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3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第二次</a:t>
            </a:r>
            <a:r>
              <a:rPr lang="zh-TW" altLang="en-US" sz="3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國中小特教學生鑑定安置預定工作時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</a:t>
            </a:r>
            <a:endParaRPr lang="en-US" altLang="zh-TW" sz="3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3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鑑定安置資料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審件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屏中區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鑑定安置資料</a:t>
            </a:r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補件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屏中區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鑑定安置</a:t>
            </a:r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en-US" altLang="zh-TW" sz="32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預計提報申請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特教班、普通班六年級畢業生轉銜重新評估</a:t>
            </a:r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安置</a:t>
            </a:r>
            <a:endParaRPr lang="en-US" altLang="zh-TW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普通班若是有疑似生，請與特教組或是資源班老師洽詢</a:t>
            </a:r>
            <a:endParaRPr lang="en-US" altLang="zh-TW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zh-TW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endParaRPr lang="zh-TW" altLang="zh-TW" sz="3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24651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574699"/>
            <a:ext cx="86409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六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活動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9/03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生命教育宣導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「集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行善</a:t>
            </a:r>
            <a:r>
              <a:rPr lang="en-US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幸福一日捐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」、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9/10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收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集食物。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9/01~18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敬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師卡比賽、</a:t>
            </a:r>
            <a:endParaRPr lang="en-US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9/28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敬師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愛的大聲公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40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顧問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盃歌唱比賽預賽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12/9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決賽</a:t>
            </a:r>
            <a:r>
              <a:rPr lang="en-US" altLang="zh-TW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12/16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800" y="836712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41696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695754"/>
              </p:ext>
            </p:extLst>
          </p:nvPr>
        </p:nvGraphicFramePr>
        <p:xfrm>
          <a:off x="0" y="0"/>
          <a:ext cx="9144000" cy="69230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9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0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職稱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本職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職掌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主任委員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校長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李岳林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綜理委員會各項事宜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執行秘書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輔導主任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黃貞瑜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規劃與協調委員會各項事宜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教務主任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陳姿妃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負責輔導工作融入教學活動等相關事宜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學務主任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張庭炎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負責輔導工作融入訓導活動等相關事宜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總務主任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林家正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負責輔導工作相關軟、硬體設備、環境事宜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分校主任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劉富陞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負責分校輔導工作相關事宜。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輔導組長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吳麗珊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負責生活輔導、生涯輔導、團體輔導事宜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資料組長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蔡育儒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負責學習輔導相關事宜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特教組長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鍾明興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負責特教班、資源</a:t>
                      </a:r>
                      <a:r>
                        <a:rPr lang="zh-TW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班輔導</a:t>
                      </a: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專任輔導教師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黃致慧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負責輔導諮商相關事宜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兼任輔導教師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黃靖嵐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負責輔導諮商相關事宜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徐玉榮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廖家萱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黃大裕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粘淑茹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曹潔如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李健彰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家長代表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郭建廷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87544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教師會代表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謝政霖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442940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護理師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李雯倩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負責衛生、兩性、醫療、及相關輔導活動教學及推展事宜。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440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475656" y="2204864"/>
            <a:ext cx="6624637" cy="4032250"/>
          </a:xfrm>
        </p:spPr>
        <p:txBody>
          <a:bodyPr rtlCol="0"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zh-TW" altLang="en-US" sz="4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 導 主 任 </a:t>
            </a:r>
            <a:r>
              <a:rPr lang="zh-TW" altLang="en-US" sz="4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黃貞瑜 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主任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zh-TW" altLang="en-US" sz="4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 導 組 長 </a:t>
            </a:r>
            <a:r>
              <a:rPr lang="zh-TW" altLang="en-US" sz="4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吳麗珊</a:t>
            </a:r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zh-TW" altLang="en-US" sz="4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 料 組 長 ：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蔡育儒 老師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zh-TW" altLang="en-US" sz="4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 教 組 長 </a:t>
            </a:r>
            <a:r>
              <a:rPr lang="zh-TW" altLang="en-US" sz="4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鍾明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興</a:t>
            </a:r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zh-TW" altLang="en-US" sz="4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專任輔導老師：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黃致慧 老師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zh-TW" altLang="en-US" sz="4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兼任輔導老師</a:t>
            </a:r>
            <a:r>
              <a:rPr lang="zh-TW" altLang="en-US" sz="4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黃靖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嵐</a:t>
            </a:r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4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endParaRPr lang="en-US" altLang="zh-TW" dirty="0">
              <a:solidFill>
                <a:schemeClr val="tx1"/>
              </a:solidFill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800" y="908720"/>
            <a:ext cx="3671887" cy="923925"/>
          </a:xfrm>
        </p:spPr>
        <p:txBody>
          <a:bodyPr/>
          <a:lstStyle/>
          <a:p>
            <a:pPr eaLnBrk="1" hangingPunct="1"/>
            <a:r>
              <a:rPr lang="zh-TW" altLang="en-US" sz="4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rebuchet MS" panose="020B0603020202020204" pitchFamily="34" charset="0"/>
              </a:rPr>
              <a:t>輔導室夥伴</a:t>
            </a:r>
          </a:p>
        </p:txBody>
      </p:sp>
    </p:spTree>
    <p:extLst>
      <p:ext uri="{BB962C8B-B14F-4D97-AF65-F5344CB8AC3E}">
        <p14:creationId xmlns:p14="http://schemas.microsoft.com/office/powerpoint/2010/main" val="279425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2268538" y="1694010"/>
            <a:ext cx="4535487" cy="4911019"/>
          </a:xfrm>
          <a:prstGeom prst="triangle">
            <a:avLst>
              <a:gd name="adj" fmla="val 50000"/>
            </a:avLst>
          </a:prstGeom>
          <a:solidFill>
            <a:srgbClr val="00FF00">
              <a:alpha val="7882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endParaRPr kumimoji="0" lang="zh-TW" altLang="zh-TW">
              <a:solidFill>
                <a:srgbClr val="000000"/>
              </a:solidFill>
              <a:latin typeface="Gill Sans MT" pitchFamily="34" charset="0"/>
            </a:endParaRPr>
          </a:p>
        </p:txBody>
      </p:sp>
      <p:sp>
        <p:nvSpPr>
          <p:cNvPr id="43018" name="Text Box 11"/>
          <p:cNvSpPr txBox="1">
            <a:spLocks noChangeArrowheads="1"/>
          </p:cNvSpPr>
          <p:nvPr/>
        </p:nvSpPr>
        <p:spPr bwMode="auto">
          <a:xfrm>
            <a:off x="3276600" y="5110972"/>
            <a:ext cx="236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/>
            <a:r>
              <a:rPr kumimoji="0" lang="zh-TW" altLang="en-US" sz="3200" b="1" dirty="0">
                <a:solidFill>
                  <a:srgbClr val="FF0000"/>
                </a:solidFill>
                <a:latin typeface="Gill Sans MT" pitchFamily="34" charset="0"/>
              </a:rPr>
              <a:t>至少</a:t>
            </a:r>
            <a:r>
              <a:rPr kumimoji="0" lang="en-US" altLang="zh-TW" sz="3200" b="1" dirty="0">
                <a:solidFill>
                  <a:srgbClr val="FF0000"/>
                </a:solidFill>
                <a:latin typeface="Gill Sans MT" pitchFamily="34" charset="0"/>
              </a:rPr>
              <a:t>80% </a:t>
            </a:r>
          </a:p>
        </p:txBody>
      </p:sp>
      <p:cxnSp>
        <p:nvCxnSpPr>
          <p:cNvPr id="25" name="直線單箭頭接點 24"/>
          <p:cNvCxnSpPr/>
          <p:nvPr/>
        </p:nvCxnSpPr>
        <p:spPr>
          <a:xfrm>
            <a:off x="4787900" y="2449124"/>
            <a:ext cx="1439863" cy="1562976"/>
          </a:xfrm>
          <a:prstGeom prst="straightConnector1">
            <a:avLst/>
          </a:prstGeom>
          <a:ln w="762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6300193" y="3513782"/>
            <a:ext cx="2375496" cy="1846659"/>
          </a:xfrm>
          <a:prstGeom prst="rect">
            <a:avLst/>
          </a:prstGeom>
          <a:solidFill>
            <a:srgbClr val="FFFF00">
              <a:alpha val="23137"/>
            </a:srgbClr>
          </a:solidFill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二</a:t>
            </a:r>
            <a:r>
              <a:rPr kumimoji="0"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級介入性輔導（</a:t>
            </a:r>
            <a:r>
              <a:rPr kumimoji="0" lang="en-US" altLang="zh-TW" sz="1900" b="1" dirty="0">
                <a:solidFill>
                  <a:prstClr val="black"/>
                </a:solidFill>
                <a:latin typeface="+mn-ea"/>
                <a:ea typeface="+mn-ea"/>
              </a:rPr>
              <a:t>ISE</a:t>
            </a:r>
            <a:r>
              <a:rPr kumimoji="0"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）：個別化、系統合作與效能評估</a:t>
            </a:r>
            <a:r>
              <a:rPr kumimoji="0" lang="en-US" altLang="zh-TW" sz="1900" dirty="0">
                <a:solidFill>
                  <a:prstClr val="black"/>
                </a:solidFill>
                <a:latin typeface="+mn-ea"/>
                <a:ea typeface="+mn-ea"/>
              </a:rPr>
              <a:t>;</a:t>
            </a:r>
          </a:p>
          <a:p>
            <a:pPr>
              <a:defRPr/>
            </a:pPr>
            <a:r>
              <a:rPr kumimoji="0" lang="zh-TW" altLang="en-US" sz="1900" dirty="0">
                <a:solidFill>
                  <a:prstClr val="black"/>
                </a:solidFill>
                <a:latin typeface="+mn-ea"/>
                <a:ea typeface="+mn-ea"/>
              </a:rPr>
              <a:t>由輔導室主要負責；協助超出導師輔導知能可協助之學生。</a:t>
            </a:r>
            <a:endParaRPr kumimoji="0" lang="en-US" altLang="zh-TW" sz="19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43013" name="AutoShape 3"/>
          <p:cNvSpPr>
            <a:spLocks noChangeArrowheads="1"/>
          </p:cNvSpPr>
          <p:nvPr/>
        </p:nvSpPr>
        <p:spPr bwMode="auto">
          <a:xfrm>
            <a:off x="4067175" y="1694010"/>
            <a:ext cx="936625" cy="1385302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endParaRPr kumimoji="0" lang="zh-TW" altLang="zh-TW">
              <a:solidFill>
                <a:srgbClr val="000000"/>
              </a:solidFill>
              <a:latin typeface="Gill Sans MT" pitchFamily="34" charset="0"/>
            </a:endParaRPr>
          </a:p>
        </p:txBody>
      </p:sp>
      <p:sp>
        <p:nvSpPr>
          <p:cNvPr id="43014" name="AutoShape 4"/>
          <p:cNvSpPr>
            <a:spLocks noChangeArrowheads="1"/>
          </p:cNvSpPr>
          <p:nvPr/>
        </p:nvSpPr>
        <p:spPr bwMode="auto">
          <a:xfrm>
            <a:off x="4427538" y="1694010"/>
            <a:ext cx="215900" cy="56633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endParaRPr kumimoji="0" lang="zh-TW" altLang="zh-TW">
              <a:solidFill>
                <a:srgbClr val="000000"/>
              </a:solidFill>
              <a:latin typeface="Gill Sans MT" pitchFamily="34" charset="0"/>
            </a:endParaRPr>
          </a:p>
        </p:txBody>
      </p:sp>
      <p:sp>
        <p:nvSpPr>
          <p:cNvPr id="43015" name="AutoShape 5"/>
          <p:cNvSpPr>
            <a:spLocks/>
          </p:cNvSpPr>
          <p:nvPr/>
        </p:nvSpPr>
        <p:spPr bwMode="auto">
          <a:xfrm rot="1316602">
            <a:off x="2532063" y="1341438"/>
            <a:ext cx="938212" cy="5314950"/>
          </a:xfrm>
          <a:prstGeom prst="leftBrace">
            <a:avLst>
              <a:gd name="adj1" fmla="val 103782"/>
              <a:gd name="adj2" fmla="val 36500"/>
            </a:avLst>
          </a:prstGeom>
          <a:noFill/>
          <a:ln w="5715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endParaRPr kumimoji="0" lang="zh-TW" altLang="zh-TW">
              <a:solidFill>
                <a:srgbClr val="000000"/>
              </a:solidFill>
              <a:latin typeface="Gill Sans MT" pitchFamily="34" charset="0"/>
            </a:endParaRPr>
          </a:p>
        </p:txBody>
      </p:sp>
      <p:sp>
        <p:nvSpPr>
          <p:cNvPr id="38921" name="Text Box 6"/>
          <p:cNvSpPr txBox="1">
            <a:spLocks noChangeArrowheads="1"/>
          </p:cNvSpPr>
          <p:nvPr/>
        </p:nvSpPr>
        <p:spPr bwMode="auto">
          <a:xfrm>
            <a:off x="611188" y="2009104"/>
            <a:ext cx="2193171" cy="2428008"/>
          </a:xfrm>
          <a:prstGeom prst="rect">
            <a:avLst/>
          </a:prstGeom>
          <a:solidFill>
            <a:srgbClr val="00FF00">
              <a:alpha val="23137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初級發展性輔導（</a:t>
            </a:r>
            <a:r>
              <a:rPr kumimoji="0" lang="en-US" altLang="zh-TW" sz="1900" b="1" dirty="0">
                <a:solidFill>
                  <a:prstClr val="black"/>
                </a:solidFill>
                <a:latin typeface="+mn-ea"/>
                <a:ea typeface="+mn-ea"/>
              </a:rPr>
              <a:t>W</a:t>
            </a:r>
            <a:r>
              <a:rPr kumimoji="0"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）：全校性、做得來與雙方得利與智慧性原則</a:t>
            </a:r>
            <a:r>
              <a:rPr kumimoji="0" lang="zh-TW" altLang="en-US" sz="1900" dirty="0">
                <a:solidFill>
                  <a:prstClr val="black"/>
                </a:solidFill>
                <a:latin typeface="+mn-ea"/>
                <a:ea typeface="+mn-ea"/>
              </a:rPr>
              <a:t>；透過校長領軍的全校層級、導師的班級層級與輔導室支援層級共同合作達成。</a:t>
            </a:r>
            <a:endParaRPr kumimoji="0" lang="en-US" altLang="zh-TW" sz="19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5795963" y="1756474"/>
            <a:ext cx="2808485" cy="1554272"/>
          </a:xfrm>
          <a:prstGeom prst="rect">
            <a:avLst/>
          </a:prstGeom>
          <a:solidFill>
            <a:srgbClr val="FF0000">
              <a:alpha val="2196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三級處遇性輔導（</a:t>
            </a:r>
            <a:r>
              <a:rPr kumimoji="0" lang="en-US" altLang="zh-TW" sz="1900" b="1" dirty="0">
                <a:solidFill>
                  <a:prstClr val="black"/>
                </a:solidFill>
                <a:latin typeface="+mn-ea"/>
                <a:ea typeface="+mn-ea"/>
              </a:rPr>
              <a:t>R</a:t>
            </a:r>
            <a:r>
              <a:rPr kumimoji="0" lang="zh-TW" altLang="en-US" sz="1900" b="1" dirty="0">
                <a:solidFill>
                  <a:prstClr val="black"/>
                </a:solidFill>
                <a:latin typeface="+mn-ea"/>
                <a:ea typeface="+mn-ea"/>
              </a:rPr>
              <a:t>）：資源整合</a:t>
            </a:r>
            <a:r>
              <a:rPr kumimoji="0" lang="en-US" altLang="zh-TW" sz="1900" dirty="0">
                <a:solidFill>
                  <a:prstClr val="black"/>
                </a:solidFill>
                <a:latin typeface="+mn-ea"/>
                <a:ea typeface="+mn-ea"/>
              </a:rPr>
              <a:t>; </a:t>
            </a:r>
            <a:r>
              <a:rPr kumimoji="0" lang="zh-TW" altLang="en-US" sz="1900" dirty="0">
                <a:solidFill>
                  <a:prstClr val="black"/>
                </a:solidFill>
                <a:latin typeface="+mn-ea"/>
                <a:ea typeface="+mn-ea"/>
              </a:rPr>
              <a:t>學生輔導諮商中心主責；協助超出校內輔導資源可協助之學生。</a:t>
            </a:r>
            <a:endParaRPr kumimoji="0" lang="en-US" altLang="zh-TW" sz="19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cxnSp>
        <p:nvCxnSpPr>
          <p:cNvPr id="17" name="直線單箭頭接點 16"/>
          <p:cNvCxnSpPr>
            <a:stCxn id="43014" idx="5"/>
            <a:endCxn id="38922" idx="1"/>
          </p:cNvCxnSpPr>
          <p:nvPr/>
        </p:nvCxnSpPr>
        <p:spPr>
          <a:xfrm>
            <a:off x="4589463" y="1977178"/>
            <a:ext cx="1206500" cy="55643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1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fld id="{20DFEEB1-5B93-48CE-85D9-DC5C9183BFC5}" type="slidenum">
              <a:rPr lang="zh-TW" altLang="en-US" sz="1000" smtClean="0">
                <a:solidFill>
                  <a:srgbClr val="9AB0C7"/>
                </a:solidFill>
                <a:latin typeface="Garamond" pitchFamily="18" charset="0"/>
              </a:rPr>
              <a:pPr/>
              <a:t>5</a:t>
            </a:fld>
            <a:endParaRPr lang="zh-TW" altLang="en-US" sz="1000" smtClean="0">
              <a:solidFill>
                <a:srgbClr val="9AB0C7"/>
              </a:solidFill>
              <a:latin typeface="Garamond" pitchFamily="18" charset="0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6863855" y="6404784"/>
            <a:ext cx="22926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600" b="1" dirty="0">
                <a:ln w="12700">
                  <a:solidFill>
                    <a:srgbClr val="110603"/>
                  </a:solidFill>
                  <a:prstDash val="solid"/>
                </a:ln>
                <a:solidFill>
                  <a:srgbClr val="33CC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微軟正黑體" pitchFamily="34" charset="-120"/>
              </a:rPr>
              <a:t>W</a:t>
            </a:r>
            <a:r>
              <a:rPr lang="en-US" altLang="zh-TW" sz="1600" b="1" dirty="0">
                <a:ln w="12700">
                  <a:solidFill>
                    <a:srgbClr val="110603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微軟正黑體" pitchFamily="34" charset="-120"/>
              </a:rPr>
              <a:t>ISE</a:t>
            </a:r>
            <a:r>
              <a:rPr lang="en-US" altLang="zh-TW" sz="1600" b="1" dirty="0">
                <a:ln w="12700">
                  <a:solidFill>
                    <a:srgbClr val="110603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微軟正黑體" pitchFamily="34" charset="-120"/>
              </a:rPr>
              <a:t>R</a:t>
            </a:r>
            <a:r>
              <a:rPr kumimoji="0" lang="zh-TW" altLang="en-US" sz="1600" dirty="0">
                <a:solidFill>
                  <a:srgbClr val="000000"/>
                </a:solidFill>
                <a:latin typeface="Gill Sans MT" pitchFamily="34" charset="0"/>
                <a:ea typeface="新細明體" pitchFamily="18" charset="-120"/>
              </a:rPr>
              <a:t>（王麗斐</a:t>
            </a:r>
            <a:r>
              <a:rPr kumimoji="0" lang="en-US" altLang="zh-TW" sz="1600" dirty="0">
                <a:solidFill>
                  <a:srgbClr val="000000"/>
                </a:solidFill>
                <a:latin typeface="Gill Sans MT" pitchFamily="34" charset="0"/>
                <a:ea typeface="新細明體" pitchFamily="18" charset="-120"/>
              </a:rPr>
              <a:t>2013</a:t>
            </a:r>
            <a:r>
              <a:rPr kumimoji="0" lang="zh-TW" altLang="en-US" sz="1600" dirty="0">
                <a:solidFill>
                  <a:srgbClr val="000000"/>
                </a:solidFill>
                <a:latin typeface="Gill Sans MT" pitchFamily="34" charset="0"/>
                <a:ea typeface="新細明體" pitchFamily="18" charset="-120"/>
              </a:rPr>
              <a:t>）</a:t>
            </a:r>
            <a:endParaRPr kumimoji="0" lang="zh-TW" altLang="en-US" sz="1600" b="1" dirty="0">
              <a:solidFill>
                <a:srgbClr val="000000"/>
              </a:solidFill>
              <a:latin typeface="Gill Sans MT" pitchFamily="34" charset="0"/>
              <a:ea typeface="新細明體" pitchFamily="18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4359" y="69269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1187054" y="5696759"/>
            <a:ext cx="6912768" cy="708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4000" b="1" dirty="0" smtClean="0">
                <a:solidFill>
                  <a:srgbClr val="26262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(</a:t>
            </a:r>
            <a:r>
              <a:rPr lang="zh-TW" altLang="en-US" sz="4000" b="1" dirty="0" smtClean="0">
                <a:solidFill>
                  <a:srgbClr val="26262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一</a:t>
            </a:r>
            <a:r>
              <a:rPr lang="en-US" altLang="zh-TW" sz="4000" b="1" dirty="0" smtClean="0">
                <a:solidFill>
                  <a:srgbClr val="26262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)WISER</a:t>
            </a:r>
            <a:r>
              <a:rPr lang="zh-TW" altLang="en-US" sz="4000" b="1" dirty="0">
                <a:solidFill>
                  <a:srgbClr val="26262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學校三級輔導體制</a:t>
            </a:r>
            <a:endParaRPr lang="en-US" altLang="zh-TW" sz="4000" b="1" dirty="0">
              <a:solidFill>
                <a:srgbClr val="262626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1186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204864"/>
            <a:ext cx="8079456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轉入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生定向輔導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9/7)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endParaRPr lang="en-US" altLang="zh-TW" sz="3600" b="1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600" b="1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600" b="1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年級導師與舊二年級導師銜接會議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9/11</a:t>
            </a:r>
            <a:r>
              <a:rPr lang="zh-TW" altLang="en-US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第六節</a:t>
            </a:r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五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年級導師與舊四年級導師銜接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9/11</a:t>
            </a:r>
            <a:r>
              <a:rPr lang="zh-TW" altLang="en-US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第七節</a:t>
            </a:r>
            <a:r>
              <a:rPr lang="en-US" altLang="zh-TW" sz="3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en-US" altLang="zh-TW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</a:p>
          <a:p>
            <a:endParaRPr lang="en-US" altLang="zh-TW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800" y="1196752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964375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02499"/>
            <a:ext cx="91403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本校</a:t>
            </a:r>
            <a:r>
              <a:rPr lang="en-US" altLang="zh-TW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學年度個案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輔導與相關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服務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8712968" cy="4824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9632" y="3356992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情緒困擾</a:t>
            </a:r>
            <a:endParaRPr lang="zh-TW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6176" y="3573016"/>
            <a:ext cx="29546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心理疾病</a:t>
            </a:r>
            <a:endParaRPr lang="zh-TW" altLang="en-US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991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02499"/>
            <a:ext cx="91403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本校</a:t>
            </a:r>
            <a:r>
              <a:rPr lang="en-US" altLang="zh-TW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學年度個案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輔導與相關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服務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0146"/>
            <a:ext cx="8496944" cy="49254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9632" y="2564904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庭</a:t>
            </a:r>
            <a:r>
              <a:rPr lang="zh-TW" altLang="en-U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困擾</a:t>
            </a:r>
            <a:endParaRPr lang="zh-TW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511" y="4005064"/>
            <a:ext cx="29546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心理疾病</a:t>
            </a:r>
            <a:endParaRPr lang="zh-TW" altLang="en-US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0037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02499"/>
            <a:ext cx="91403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本校</a:t>
            </a:r>
            <a:r>
              <a:rPr lang="en-US" altLang="zh-TW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學年度個案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輔導與相關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服務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71940"/>
            <a:ext cx="7746901" cy="49364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4365104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團體</a:t>
            </a:r>
            <a:r>
              <a:rPr lang="zh-TW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</a:t>
            </a:r>
            <a:endParaRPr lang="zh-TW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46774" y="2852936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各項宣</a:t>
            </a:r>
            <a:r>
              <a:rPr lang="zh-TW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講</a:t>
            </a:r>
            <a:endParaRPr lang="zh-TW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41005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兒童朋友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246153_TF03896101.potx" id="{6A3A4BDE-38F3-481F-95FA-0BBF6CA84F65}" vid="{124C5BAE-A73E-45D1-9C79-D966FFA50C0E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1480</Words>
  <Application>Microsoft Office PowerPoint</Application>
  <PresentationFormat>如螢幕大小 (4:3)</PresentationFormat>
  <Paragraphs>208</Paragraphs>
  <Slides>21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21</vt:i4>
      </vt:variant>
    </vt:vector>
  </HeadingPairs>
  <TitlesOfParts>
    <vt:vector size="34" baseType="lpstr">
      <vt:lpstr>細明體</vt:lpstr>
      <vt:lpstr>微軟正黑體</vt:lpstr>
      <vt:lpstr>新細明體</vt:lpstr>
      <vt:lpstr>標楷體</vt:lpstr>
      <vt:lpstr>Arial</vt:lpstr>
      <vt:lpstr>Calibri</vt:lpstr>
      <vt:lpstr>Garamond</vt:lpstr>
      <vt:lpstr>Gill Sans MT</vt:lpstr>
      <vt:lpstr>Times New Roman</vt:lpstr>
      <vt:lpstr>Trebuchet MS</vt:lpstr>
      <vt:lpstr>Wingdings 2</vt:lpstr>
      <vt:lpstr>Office 佈景主題</vt:lpstr>
      <vt:lpstr>兒童朋友 16x9</vt:lpstr>
      <vt:lpstr>萬丹國小109學年度第一學期 期初校務會議   輔導室工作報告 （109.09.02）</vt:lpstr>
      <vt:lpstr>屏東縣萬丹國小109學年度第一學期 輔導工作推行委員會會議</vt:lpstr>
      <vt:lpstr>PowerPoint 簡報</vt:lpstr>
      <vt:lpstr>輔導室夥伴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萬丹國小105學年度第二學期 期末校務會議 輔導室工作報告 （106.06.21）</dc:title>
  <dc:creator>fu</dc:creator>
  <cp:lastModifiedBy>wtps</cp:lastModifiedBy>
  <cp:revision>59</cp:revision>
  <dcterms:created xsi:type="dcterms:W3CDTF">2017-09-04T03:10:18Z</dcterms:created>
  <dcterms:modified xsi:type="dcterms:W3CDTF">2020-09-02T02:05:32Z</dcterms:modified>
</cp:coreProperties>
</file>