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15"/>
  </p:notesMasterIdLst>
  <p:sldIdLst>
    <p:sldId id="267" r:id="rId5"/>
    <p:sldId id="268" r:id="rId6"/>
    <p:sldId id="270" r:id="rId7"/>
    <p:sldId id="273" r:id="rId8"/>
    <p:sldId id="274" r:id="rId9"/>
    <p:sldId id="275" r:id="rId10"/>
    <p:sldId id="276" r:id="rId11"/>
    <p:sldId id="277" r:id="rId12"/>
    <p:sldId id="278" r:id="rId13"/>
    <p:sldId id="272" r:id="rId14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180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A39459-78F4-4701-920A-1A208216E7AD}" type="datetimeFigureOut">
              <a:rPr lang="zh-TW" altLang="en-US" smtClean="0"/>
              <a:t>2021/6/30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7FA4B-16FF-4E2C-9F9C-C8C0A32F627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8845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2021/6/30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8742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2021/6/30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5409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2021/6/30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6102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3172"/>
            <a:ext cx="6858000" cy="238749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1407"/>
            <a:ext cx="6858000" cy="165551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E57A3AC-1ED0-450E-97F6-8DD37989EC8A}" type="datetime1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E2A6E31-5A9A-4271-9BDA-9694F0FACF7A}" type="slidenum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1177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1131BAE-4A43-463D-98B0-FE9F2E5EFF88}" type="datetime1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F5211B82-EB66-4620-A3BC-4FDD9D8A923A}" type="slidenum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3143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964"/>
            <a:ext cx="7886700" cy="285329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6"/>
            <a:ext cx="7886700" cy="150025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8AE5EBB-4E9F-4148-8992-21D90C7605C1}" type="datetime1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5B32F68-A298-4957-8817-6369BE3DF676}" type="slidenum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9017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1074"/>
            <a:ext cx="4038600" cy="452494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1074"/>
            <a:ext cx="4038600" cy="452494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BC33C11-EE41-4C7F-81AD-2CE6DAD0F794}" type="datetime1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468C7D35-A17F-40F4-9D2D-B3EAA4873105}" type="slidenum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432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4982"/>
            <a:ext cx="7886700" cy="132481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681732"/>
            <a:ext cx="3868737" cy="8227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2504450"/>
            <a:ext cx="3868737" cy="368609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732"/>
            <a:ext cx="3887788" cy="8227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4450"/>
            <a:ext cx="3887788" cy="368609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4A53176B-EC71-483F-A2CC-0213D45C64F6}" type="datetime1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DA9D9A4-1DC5-4C43-B8C1-4E46987B4DB0}" type="slidenum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1078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591FE53-6262-4E55-BC1F-65A5CF297B27}" type="datetime1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730B200-C38E-407B-A1AE-2607D9E27614}" type="slidenum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6128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220A1DB-7DDE-43E8-86FC-4855B8B51D6D}" type="datetime1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B625FCF-DA2F-431D-A1E1-09489F880301}" type="slidenum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5674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457739"/>
            <a:ext cx="2949575" cy="159905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8068"/>
            <a:ext cx="4629150" cy="487379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2056796"/>
            <a:ext cx="2949575" cy="38131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7FE36ED-F6BF-4278-AFDE-E8B3C417AD5A}" type="datetime1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D80017C5-3559-4D0B-8A08-F7FE63E61CFD}" type="slidenum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45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2021/6/30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639705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457739"/>
            <a:ext cx="2949575" cy="159905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8068"/>
            <a:ext cx="4629150" cy="487379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2056796"/>
            <a:ext cx="2949575" cy="38131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CD0079E-A7D3-49FD-BAE9-941448396212}" type="datetime1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B98D4D4-041E-4D50-BC94-5D8292651C1C}" type="slidenum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8450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4F368587-7E34-4FFF-A6FD-FC8B8EFB0FA8}" type="datetime1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92CC9023-E89B-471C-9C1A-C8937ED726D6}" type="slidenum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2512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240"/>
            <a:ext cx="2057400" cy="585178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240"/>
            <a:ext cx="6019800" cy="585178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425C4276-45EF-4C69-A946-2BEC2427F14D}" type="datetime1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AD3BC00-5A69-4D91-AB18-0A60B3570624}" type="slidenum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9542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3172"/>
            <a:ext cx="6858000" cy="238749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1407"/>
            <a:ext cx="6858000" cy="165551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2C3FEF-19A5-4263-89E4-AFE1E659AFFE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8ECCD4F-09AD-4B31-9295-6E3C43E6CE97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5276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CCEED18-A54D-4112-BBE1-7281CDD70617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14CE42-818E-4444-8BF0-7EFA98179E2A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575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964"/>
            <a:ext cx="7886700" cy="285329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6"/>
            <a:ext cx="7886700" cy="150025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1CBF8BA-A46F-49D1-AAD2-DB199A5219C4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806D82-9457-491C-BE6A-DD1DE8CB76CB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5228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1074"/>
            <a:ext cx="4038600" cy="452494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1074"/>
            <a:ext cx="4038600" cy="452494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6432D0-0541-40F3-AE63-C74ECC26909E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790BAC-4855-4B35-96C6-EADD7855EE27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6942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4982"/>
            <a:ext cx="7886700" cy="132481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681732"/>
            <a:ext cx="3868737" cy="8227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2504450"/>
            <a:ext cx="3868737" cy="368609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732"/>
            <a:ext cx="3887788" cy="8227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4450"/>
            <a:ext cx="3887788" cy="368609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1ACDC9-7122-445F-8A58-3FDB0CD33DA2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E498CB6-23D2-44A7-B5A7-0829F2F5EF6C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4134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D6DDFE-A371-4161-AE9F-087BD3BD4287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72FC43-4092-4BCF-9415-99C1E2708A7F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7643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997215-B132-4116-8407-37670807D952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57CA8A-10EE-4AF1-8EC2-4883EAD8E383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601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2021/6/30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49846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457739"/>
            <a:ext cx="2949575" cy="159905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8068"/>
            <a:ext cx="4629150" cy="487379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2056796"/>
            <a:ext cx="2949575" cy="38131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C7C93B2-0E54-42F3-8268-545DD29DD7F3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D6F607-43EB-4EC6-B4BB-3A13BFD60DE8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060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457739"/>
            <a:ext cx="2949575" cy="159905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8068"/>
            <a:ext cx="4629150" cy="487379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2056796"/>
            <a:ext cx="2949575" cy="38131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81EBA9-AE42-49B5-ACCC-CAA2836C7011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8DCFC0-ACB1-4634-9486-03730E722658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0526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B94E5B-4A0E-4481-98A7-F0B879442ECD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6AE3D30-D6F1-4438-90D3-9C084F88E4E7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8379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240"/>
            <a:ext cx="2057400" cy="585178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240"/>
            <a:ext cx="6019800" cy="585178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59E324D-2E06-4E9B-806F-79717E679FA4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C976A6-EFD1-422F-9521-32C97507B1B7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7937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3172"/>
            <a:ext cx="6858000" cy="238749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1407"/>
            <a:ext cx="6858000" cy="165551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6F4E98-CABC-4BFE-ABA9-D24219B7510E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E136280-32F0-4E60-8E54-F81861BD687A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5789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ED20CB-8177-49A5-A223-13F1CF3B7ED6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419C50-9E6F-4208-99AF-132A66D547F6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7130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964"/>
            <a:ext cx="7886700" cy="285329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6"/>
            <a:ext cx="7886700" cy="150025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1D7CD51-53DF-43E7-81B4-D74C04041A14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476DBA-EF7E-4EDC-B407-15A78A551606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42833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1074"/>
            <a:ext cx="4038600" cy="452494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1074"/>
            <a:ext cx="4038600" cy="452494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0EFE5A-9B52-4C95-B8A5-0A4E5F506E2C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B8FD900-E520-4D9D-8D3E-DB9AE993BD55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4879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4982"/>
            <a:ext cx="7886700" cy="132481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681732"/>
            <a:ext cx="3868737" cy="8227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2504450"/>
            <a:ext cx="3868737" cy="368609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732"/>
            <a:ext cx="3887788" cy="8227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4450"/>
            <a:ext cx="3887788" cy="368609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F58A5C-D669-4DCB-A49B-3BEE2D8B53AF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E9FF361-6144-4AA5-B4FA-7B6A77E2690C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5909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6E39E7-8620-4173-B697-FD0E56CBCF75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14D07B-7DF5-4F9B-9BF1-10F9CD46BC31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512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2021/6/30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225066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93032C-B4BB-4250-A3CB-0BE00A62201A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70CECA-EB6B-4A46-BA50-FAE09A3204DA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7185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457739"/>
            <a:ext cx="2949575" cy="159905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8068"/>
            <a:ext cx="4629150" cy="487379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2056796"/>
            <a:ext cx="2949575" cy="38131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C790E3-FC80-4808-92DB-35944B100633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D35E8E-9CD7-4998-B8EA-9A97CE20DD28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3894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457739"/>
            <a:ext cx="2949575" cy="159905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8068"/>
            <a:ext cx="4629150" cy="487379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2056796"/>
            <a:ext cx="2949575" cy="38131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21C993-58A5-45BB-B7ED-6DF371849500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19AB75-D9F4-42A6-9AA2-66A7CF297633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15481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CF4E9A-50D6-48A2-BB7C-6DFE156AF7CB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72983B-92F5-4FCC-9BAB-E5F54E7A362F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66675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240"/>
            <a:ext cx="2057400" cy="585178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240"/>
            <a:ext cx="6019800" cy="585178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F433EF-9C81-4454-ADDC-9421DDAC84FE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27A386-1B74-4443-AC50-130E8676CA13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09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2021/6/30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0487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2021/6/30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30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2021/6/30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431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2021/6/30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82968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2021/6/30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3123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E1CB9-7C61-46E3-9051-216A1A68BACA}" type="datetimeFigureOut">
              <a:rPr lang="zh-TW" altLang="en-US" smtClean="0"/>
              <a:t>2021/6/30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6543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240"/>
            <a:ext cx="8229600" cy="114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1074"/>
            <a:ext cx="8229600" cy="452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4995"/>
            <a:ext cx="2133600" cy="47790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anose="020B0604020202020204" pitchFamily="34" charset="0"/>
              <a:buNone/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995DE80E-C9A1-4EA3-BDCC-F289A28515A7}" type="datetime1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4995"/>
            <a:ext cx="2895600" cy="47790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Arial" panose="020B0604020202020204" pitchFamily="34" charset="0"/>
              <a:buNone/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4995"/>
            <a:ext cx="2133600" cy="47790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F6087D57-3D9D-4E22-A800-F174C551A522}" type="slidenum">
              <a:rPr lang="zh-CN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51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240"/>
            <a:ext cx="8229600" cy="114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1074"/>
            <a:ext cx="8229600" cy="452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4995"/>
            <a:ext cx="2133600" cy="47790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30C6F8-B070-40A6-B53A-2DCB9CE28433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4995"/>
            <a:ext cx="2895600" cy="47790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4995"/>
            <a:ext cx="2133600" cy="47790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C6D943-E31F-4DEA-845C-7CF41EC73C68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1"/>
            <a:ext cx="9144000" cy="1052595"/>
          </a:xfrm>
          <a:prstGeom prst="rect">
            <a:avLst/>
          </a:prstGeom>
          <a:solidFill>
            <a:srgbClr val="36523F"/>
          </a:solidFill>
          <a:ln>
            <a:noFill/>
          </a:ln>
          <a:effectLst/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0311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240"/>
            <a:ext cx="8229600" cy="114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1074"/>
            <a:ext cx="8229600" cy="452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4995"/>
            <a:ext cx="2133600" cy="47790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46024F-0529-459D-852F-659A6593787C}" type="datetime1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2021/6/30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4995"/>
            <a:ext cx="2895600" cy="47790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4995"/>
            <a:ext cx="2133600" cy="47790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164649-0A5A-4E77-80F1-89C271442456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759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字方塊 1"/>
          <p:cNvSpPr txBox="1">
            <a:spLocks noChangeArrowheads="1"/>
          </p:cNvSpPr>
          <p:nvPr/>
        </p:nvSpPr>
        <p:spPr bwMode="auto">
          <a:xfrm>
            <a:off x="1607105" y="1196975"/>
            <a:ext cx="6090129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aseline="-25000">
                <a:solidFill>
                  <a:schemeClr val="tx1"/>
                </a:solidFill>
                <a:latin typeface="Arial" panose="020B0604020202020204" pitchFamily="34" charset="0"/>
                <a:ea typeface="華康儷中黑" pitchFamily="49" charset="-120"/>
              </a:defRPr>
            </a:lvl1pPr>
            <a:lvl2pPr marL="742950" indent="-285750">
              <a:defRPr kumimoji="1" baseline="-25000">
                <a:solidFill>
                  <a:schemeClr val="tx1"/>
                </a:solidFill>
                <a:latin typeface="Arial" panose="020B0604020202020204" pitchFamily="34" charset="0"/>
                <a:ea typeface="華康儷中黑" pitchFamily="49" charset="-120"/>
              </a:defRPr>
            </a:lvl2pPr>
            <a:lvl3pPr marL="1143000" indent="-228600">
              <a:defRPr kumimoji="1" baseline="-25000">
                <a:solidFill>
                  <a:schemeClr val="tx1"/>
                </a:solidFill>
                <a:latin typeface="Arial" panose="020B0604020202020204" pitchFamily="34" charset="0"/>
                <a:ea typeface="華康儷中黑" pitchFamily="49" charset="-120"/>
              </a:defRPr>
            </a:lvl3pPr>
            <a:lvl4pPr marL="1600200" indent="-228600">
              <a:defRPr kumimoji="1" baseline="-25000">
                <a:solidFill>
                  <a:schemeClr val="tx1"/>
                </a:solidFill>
                <a:latin typeface="Arial" panose="020B0604020202020204" pitchFamily="34" charset="0"/>
                <a:ea typeface="華康儷中黑" pitchFamily="49" charset="-120"/>
              </a:defRPr>
            </a:lvl4pPr>
            <a:lvl5pPr marL="2057400" indent="-228600">
              <a:defRPr kumimoji="1" baseline="-25000">
                <a:solidFill>
                  <a:schemeClr val="tx1"/>
                </a:solidFill>
                <a:latin typeface="Arial" panose="020B0604020202020204" pitchFamily="34" charset="0"/>
                <a:ea typeface="華康儷中黑" pitchFamily="49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Arial" panose="020B0604020202020204" pitchFamily="34" charset="0"/>
                <a:ea typeface="華康儷中黑" pitchFamily="49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Arial" panose="020B0604020202020204" pitchFamily="34" charset="0"/>
                <a:ea typeface="華康儷中黑" pitchFamily="49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Arial" panose="020B0604020202020204" pitchFamily="34" charset="0"/>
                <a:ea typeface="華康儷中黑" pitchFamily="49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Arial" panose="020B0604020202020204" pitchFamily="34" charset="0"/>
                <a:ea typeface="華康儷中黑" pitchFamily="49" charset="-120"/>
              </a:defRPr>
            </a:lvl9pPr>
          </a:lstStyle>
          <a:p>
            <a:pPr algn="ctr">
              <a:lnSpc>
                <a:spcPts val="8100"/>
              </a:lnSpc>
            </a:pPr>
            <a:r>
              <a:rPr lang="zh-TW" altLang="zh-TW" sz="54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萬丹</a:t>
            </a:r>
            <a:r>
              <a:rPr lang="zh-TW" altLang="zh-TW" sz="5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國小</a:t>
            </a:r>
            <a:r>
              <a:rPr lang="en-US" altLang="zh-TW" sz="5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109</a:t>
            </a:r>
            <a:r>
              <a:rPr lang="zh-TW" altLang="zh-TW" sz="5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學年</a:t>
            </a:r>
            <a:r>
              <a:rPr lang="zh-TW" altLang="zh-TW" sz="54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度第二學期</a:t>
            </a:r>
            <a:endParaRPr lang="en-US" altLang="zh-TW" sz="5400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lnSpc>
                <a:spcPts val="8100"/>
              </a:lnSpc>
            </a:pPr>
            <a:r>
              <a:rPr lang="zh-TW" altLang="zh-TW" sz="54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期末校務會議</a:t>
            </a:r>
            <a:endParaRPr lang="en-US" altLang="zh-TW" sz="5400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lnSpc>
                <a:spcPts val="8100"/>
              </a:lnSpc>
            </a:pPr>
            <a:r>
              <a:rPr lang="zh-TW" altLang="zh-TW" sz="5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輔導室工作報告</a:t>
            </a:r>
            <a:endParaRPr lang="en-US" altLang="zh-TW" sz="54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lnSpc>
                <a:spcPts val="8100"/>
              </a:lnSpc>
            </a:pPr>
            <a:r>
              <a:rPr lang="zh-TW" altLang="zh-TW" sz="54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</a:t>
            </a:r>
            <a:r>
              <a:rPr lang="en-US" altLang="zh-TW" sz="5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110.07.01</a:t>
            </a:r>
            <a:r>
              <a:rPr lang="zh-TW" altLang="zh-TW" sz="5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）</a:t>
            </a:r>
            <a:endParaRPr lang="zh-TW" altLang="zh-TW" sz="5400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9352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標題 1"/>
          <p:cNvSpPr>
            <a:spLocks noGrp="1"/>
          </p:cNvSpPr>
          <p:nvPr>
            <p:ph type="title"/>
          </p:nvPr>
        </p:nvSpPr>
        <p:spPr>
          <a:xfrm>
            <a:off x="468313" y="2997200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ts val="7700"/>
              </a:lnSpc>
            </a:pPr>
            <a:r>
              <a:rPr lang="zh-TW" altLang="zh-TW" b="1" dirty="0" smtClean="0">
                <a:solidFill>
                  <a:srgbClr val="0000FF"/>
                </a:solidFill>
              </a:rPr>
              <a:t>敬祝大家</a:t>
            </a:r>
            <a:r>
              <a:rPr lang="en-US" altLang="zh-TW" b="1" dirty="0" smtClean="0">
                <a:solidFill>
                  <a:srgbClr val="0000FF"/>
                </a:solidFill>
              </a:rPr>
              <a:t>  </a:t>
            </a:r>
            <a:r>
              <a:rPr lang="zh-TW" altLang="zh-TW" b="1" dirty="0" smtClean="0">
                <a:solidFill>
                  <a:srgbClr val="0000FF"/>
                </a:solidFill>
              </a:rPr>
              <a:t>平安！喜樂</a:t>
            </a:r>
            <a:r>
              <a:rPr lang="en-US" altLang="zh-TW" b="1" dirty="0" smtClean="0">
                <a:solidFill>
                  <a:srgbClr val="0000FF"/>
                </a:solidFill>
              </a:rPr>
              <a:t>!</a:t>
            </a:r>
            <a:br>
              <a:rPr lang="en-US" altLang="zh-TW" b="1" dirty="0" smtClean="0">
                <a:solidFill>
                  <a:srgbClr val="0000FF"/>
                </a:solidFill>
              </a:rPr>
            </a:br>
            <a:r>
              <a:rPr lang="zh-TW" altLang="zh-TW" b="1" dirty="0" smtClean="0">
                <a:solidFill>
                  <a:srgbClr val="FF0000"/>
                </a:solidFill>
              </a:rPr>
              <a:t>暑假充電愉快！</a:t>
            </a:r>
            <a:endParaRPr lang="zh-TW" altLang="en-US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98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標題 1"/>
          <p:cNvSpPr>
            <a:spLocks noGrp="1"/>
          </p:cNvSpPr>
          <p:nvPr>
            <p:ph type="title"/>
          </p:nvPr>
        </p:nvSpPr>
        <p:spPr>
          <a:xfrm>
            <a:off x="467544" y="314096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zh-TW" altLang="en-US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</a:t>
            </a:r>
            <a:r>
              <a:rPr lang="zh-TW" altLang="zh-TW" sz="4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感謝</a:t>
            </a:r>
            <a:r>
              <a:rPr lang="en-US" altLang="zh-TW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</a:t>
            </a:r>
            <a:r>
              <a:rPr lang="zh-TW" altLang="en-US" sz="4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校長、</a:t>
            </a:r>
            <a:r>
              <a:rPr lang="zh-TW" altLang="zh-TW" sz="4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家長會</a:t>
            </a:r>
            <a:r>
              <a:rPr lang="en-US" altLang="zh-TW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  </a:t>
            </a:r>
            <a:r>
              <a:rPr lang="zh-TW" altLang="zh-TW" sz="4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輔導室</a:t>
            </a:r>
            <a:r>
              <a:rPr lang="zh-TW" altLang="en-US" sz="4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夥伴</a:t>
            </a:r>
            <a:r>
              <a:rPr lang="en-US" altLang="zh-TW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</a:t>
            </a:r>
            <a:r>
              <a:rPr lang="zh-TW" altLang="zh-TW" sz="4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所有</a:t>
            </a:r>
            <a:r>
              <a:rPr lang="zh-TW" altLang="zh-TW" sz="4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行政</a:t>
            </a:r>
            <a:r>
              <a:rPr lang="zh-TW" altLang="zh-TW" sz="4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同仁</a:t>
            </a:r>
            <a:r>
              <a:rPr lang="en-US" altLang="zh-TW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 </a:t>
            </a:r>
            <a:r>
              <a:rPr lang="zh-TW" altLang="en-US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zh-TW" sz="4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各位</a:t>
            </a:r>
            <a:r>
              <a:rPr lang="zh-TW" altLang="en-US" sz="4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老師</a:t>
            </a:r>
            <a:r>
              <a:rPr lang="en-US" altLang="zh-TW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</a:t>
            </a:r>
            <a:r>
              <a:rPr lang="en-US" altLang="zh-TW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zh-TW" altLang="zh-TW" sz="5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協助完成</a:t>
            </a:r>
            <a:r>
              <a:rPr lang="zh-TW" altLang="en-US" sz="5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輔導工作及</a:t>
            </a:r>
            <a:r>
              <a:rPr lang="zh-TW" altLang="zh-TW" sz="5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業務</a:t>
            </a:r>
            <a:endParaRPr lang="zh-TW" altLang="en-US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2689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zh-TW" altLang="zh-TW" sz="4000" b="1" dirty="0">
                <a:solidFill>
                  <a:srgbClr val="FF0000"/>
                </a:solidFill>
                <a:latin typeface="+mn-ea"/>
                <a:ea typeface="+mn-ea"/>
              </a:rPr>
              <a:t>期末及新學期注意事項</a:t>
            </a:r>
            <a:endParaRPr lang="zh-TW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7504" y="1484784"/>
            <a:ext cx="9289032" cy="525658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TW" sz="2800" dirty="0">
                <a:solidFill>
                  <a:srgbClr val="0000FF"/>
                </a:solidFill>
              </a:rPr>
              <a:t> </a:t>
            </a:r>
            <a:r>
              <a:rPr lang="en-US" altLang="zh-TW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en-US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各</a:t>
            </a:r>
            <a:r>
              <a:rPr lang="zh-TW" altLang="zh-TW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班高風險、高關懷或兒少保個案，暑假</a:t>
            </a:r>
            <a:r>
              <a:rPr lang="zh-TW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期間請</a:t>
            </a:r>
            <a:endParaRPr lang="en-US" altLang="zh-TW" sz="2800" b="1" dirty="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  <a:defRPr/>
            </a:pPr>
            <a:r>
              <a:rPr lang="zh-TW" altLang="en-US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</a:t>
            </a:r>
            <a:r>
              <a:rPr lang="zh-TW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各班導師</a:t>
            </a:r>
            <a:r>
              <a:rPr lang="zh-TW" altLang="zh-TW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多與學生或家長</a:t>
            </a:r>
            <a:r>
              <a:rPr lang="zh-TW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互動</a:t>
            </a:r>
            <a:r>
              <a:rPr lang="zh-TW" altLang="zh-TW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，需要幫忙</a:t>
            </a:r>
            <a:r>
              <a:rPr lang="zh-TW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，請隨即</a:t>
            </a:r>
            <a:endParaRPr lang="en-US" altLang="zh-TW" sz="2800" b="1" dirty="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  <a:defRPr/>
            </a:pPr>
            <a:r>
              <a:rPr lang="zh-TW" altLang="en-US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</a:t>
            </a:r>
            <a:r>
              <a:rPr lang="zh-TW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與輔導室</a:t>
            </a:r>
            <a:r>
              <a:rPr lang="zh-TW" altLang="zh-TW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聯繫</a:t>
            </a:r>
            <a:r>
              <a:rPr lang="zh-TW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zh-TW" altLang="en-US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若有家暴或兒虐情形，請落實通報。</a:t>
            </a:r>
            <a:endParaRPr lang="en-US" altLang="zh-TW" sz="2800" b="1" dirty="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/>
            </a:pPr>
            <a:r>
              <a:rPr lang="en-US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zh-TW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</a:t>
            </a:r>
            <a:r>
              <a:rPr lang="zh-TW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學期</a:t>
            </a:r>
            <a:r>
              <a:rPr lang="zh-TW" altLang="en-US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若有</a:t>
            </a:r>
            <a:r>
              <a:rPr lang="zh-TW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生命</a:t>
            </a:r>
            <a:r>
              <a:rPr lang="zh-TW" altLang="zh-TW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教育、家庭教育、家庭</a:t>
            </a:r>
            <a:r>
              <a:rPr lang="zh-TW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暴力防治等</a:t>
            </a:r>
            <a:endParaRPr lang="en-US" altLang="zh-TW" sz="2800" b="1" dirty="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  <a:defRPr/>
            </a:pPr>
            <a:r>
              <a:rPr lang="zh-TW" altLang="en-US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</a:t>
            </a:r>
            <a:r>
              <a:rPr lang="zh-TW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教學成果的班級，請寄至輔導組長信箱。</a:t>
            </a:r>
            <a:endParaRPr lang="en-US" altLang="zh-TW" sz="2800" b="1" dirty="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/>
            </a:pPr>
            <a:r>
              <a:rPr lang="en-US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五、六年級的畢業感恩及歡送海報，因停課而取消，</a:t>
            </a:r>
            <a:endParaRPr lang="en-US" altLang="zh-TW" sz="2800" b="1" dirty="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  <a:defRPr/>
            </a:pPr>
            <a:r>
              <a:rPr lang="zh-TW" altLang="en-US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看板請搬回家長會辦公室歸還。</a:t>
            </a:r>
            <a:endParaRPr lang="en-US" altLang="zh-TW" sz="2800" b="1" dirty="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/>
            </a:pPr>
            <a:r>
              <a:rPr lang="en-US" altLang="zh-TW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4. </a:t>
            </a:r>
            <a:r>
              <a:rPr lang="en-US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110</a:t>
            </a:r>
            <a:r>
              <a:rPr lang="zh-TW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學年</a:t>
            </a:r>
            <a:r>
              <a:rPr lang="zh-TW" altLang="zh-TW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度</a:t>
            </a:r>
            <a:r>
              <a:rPr lang="zh-TW" altLang="en-US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本校</a:t>
            </a:r>
            <a:r>
              <a:rPr lang="zh-TW" altLang="zh-TW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新生始業輔導預訂</a:t>
            </a:r>
            <a:r>
              <a:rPr lang="en-US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8/21</a:t>
            </a:r>
            <a:r>
              <a:rPr lang="zh-TW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</a:t>
            </a:r>
            <a:r>
              <a:rPr lang="zh-TW" altLang="zh-TW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六</a:t>
            </a:r>
            <a:r>
              <a:rPr lang="zh-TW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）舉行，</a:t>
            </a:r>
            <a:endParaRPr lang="en-US" altLang="zh-TW" sz="2800" b="1" dirty="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  <a:defRPr/>
            </a:pPr>
            <a:r>
              <a:rPr lang="zh-TW" altLang="en-US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</a:t>
            </a:r>
            <a:r>
              <a:rPr lang="zh-TW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zh-TW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新任一年級導師、幼兒園及各處室</a:t>
            </a:r>
            <a:r>
              <a:rPr lang="zh-TW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協助</a:t>
            </a:r>
            <a:r>
              <a:rPr lang="zh-TW" altLang="zh-TW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辦理</a:t>
            </a:r>
            <a:r>
              <a:rPr lang="zh-TW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800" b="1" dirty="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  <a:defRPr/>
            </a:pPr>
            <a:r>
              <a:rPr lang="zh-TW" altLang="en-US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</a:t>
            </a:r>
            <a:r>
              <a:rPr lang="zh-TW" altLang="zh-TW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當天</a:t>
            </a:r>
            <a:r>
              <a:rPr lang="zh-TW" altLang="zh-TW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早上同時舉行祖父母節活動。</a:t>
            </a:r>
            <a:endParaRPr lang="zh-TW" altLang="en-US" sz="2800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/>
            </a:pPr>
            <a:endParaRPr lang="zh-TW" altLang="zh-TW" sz="2800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2036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3568" y="1782716"/>
            <a:ext cx="7772400" cy="1158875"/>
          </a:xfrm>
        </p:spPr>
        <p:txBody>
          <a:bodyPr/>
          <a:lstStyle/>
          <a:p>
            <a:r>
              <a:rPr lang="zh-TW" altLang="en-US" sz="5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停課期間輔導室線上課程</a:t>
            </a:r>
            <a:endParaRPr lang="zh-CN" altLang="zh-CN" sz="5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627784" y="2965599"/>
            <a:ext cx="6400800" cy="2016224"/>
          </a:xfrm>
        </p:spPr>
        <p:txBody>
          <a:bodyPr/>
          <a:lstStyle/>
          <a:p>
            <a:pPr marL="0" indent="0">
              <a:lnSpc>
                <a:spcPts val="3500"/>
              </a:lnSpc>
              <a:buNone/>
            </a:pPr>
            <a:r>
              <a:rPr lang="zh-CN" altLang="en-US" sz="1800" b="1" dirty="0">
                <a:solidFill>
                  <a:srgbClr val="C9CCBB"/>
                </a:solidFill>
                <a:latin typeface="方正细倩简体" pitchFamily="65" charset="-122"/>
                <a:ea typeface="方正细倩简体" pitchFamily="65" charset="-122"/>
              </a:rPr>
              <a:t>       </a:t>
            </a:r>
            <a:r>
              <a:rPr lang="zh-TW" altLang="en-US" sz="4000" b="1" dirty="0">
                <a:solidFill>
                  <a:srgbClr val="C9CC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專任輔導教師 </a:t>
            </a:r>
            <a:r>
              <a:rPr lang="zh-TW" altLang="en-US" sz="4000" b="1" dirty="0" smtClean="0">
                <a:solidFill>
                  <a:srgbClr val="C9CC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黃致慧</a:t>
            </a:r>
            <a:endParaRPr lang="en-US" altLang="zh-TW" sz="4000" b="1" dirty="0" smtClean="0">
              <a:solidFill>
                <a:srgbClr val="C9CCB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ts val="3500"/>
              </a:lnSpc>
              <a:buNone/>
            </a:pPr>
            <a:r>
              <a:rPr lang="zh-TW" altLang="en-US" sz="4000" b="1" dirty="0">
                <a:solidFill>
                  <a:srgbClr val="C9CC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4000" b="1" dirty="0" smtClean="0">
                <a:solidFill>
                  <a:srgbClr val="C9CC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</a:t>
            </a:r>
            <a:r>
              <a:rPr lang="zh-TW" altLang="en-US" sz="3600" b="1" dirty="0" smtClean="0">
                <a:solidFill>
                  <a:srgbClr val="C9CC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實習心理師  曾琇芳</a:t>
            </a:r>
            <a:endParaRPr lang="en-US" altLang="zh-TW" sz="4000" b="1" dirty="0" smtClean="0">
              <a:solidFill>
                <a:srgbClr val="C9CCB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ts val="3500"/>
              </a:lnSpc>
              <a:buNone/>
            </a:pPr>
            <a:r>
              <a:rPr lang="zh-TW" altLang="en-US" sz="4000" b="1" dirty="0" smtClean="0">
                <a:solidFill>
                  <a:srgbClr val="C9CC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</a:t>
            </a:r>
            <a:r>
              <a:rPr lang="zh-TW" altLang="en-US" sz="3600" b="1" dirty="0" smtClean="0">
                <a:solidFill>
                  <a:srgbClr val="C9CC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實習輔導教師  吳雅萍</a:t>
            </a:r>
            <a:endParaRPr lang="zh-CN" altLang="en-US" sz="4400" b="1" dirty="0">
              <a:solidFill>
                <a:srgbClr val="C9CCB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>
            <a:off x="467544" y="1412776"/>
            <a:ext cx="3455987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 rot="-2700000">
            <a:off x="3771676" y="-227338"/>
            <a:ext cx="1509713" cy="1508125"/>
          </a:xfrm>
          <a:prstGeom prst="rtTriangl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i="1">
              <a:solidFill>
                <a:srgbClr val="FFFFFF"/>
              </a:solidFill>
              <a:latin typeface="Arial" pitchFamily="34" charset="0"/>
              <a:ea typeface="张海山锐线体2.0" pitchFamily="2" charset="-122"/>
            </a:endParaRPr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>
            <a:off x="5111205" y="1411189"/>
            <a:ext cx="3455988" cy="1587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3707375" y="5170848"/>
            <a:ext cx="53428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</a:t>
            </a:r>
            <a:r>
              <a:rPr lang="zh-TW" altLang="en-US" sz="2800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使用平台</a:t>
            </a:r>
            <a:r>
              <a:rPr lang="en-US" altLang="zh-TW" sz="2800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en-US" altLang="zh-TW" sz="2800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Google Classroom</a:t>
            </a:r>
            <a:endParaRPr lang="zh-TW" altLang="en-US" sz="2800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3707375" y="5733256"/>
            <a:ext cx="5545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</a:t>
            </a:r>
            <a:r>
              <a:rPr lang="zh-TW" altLang="en-US" sz="2800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課程對象</a:t>
            </a:r>
            <a:r>
              <a:rPr lang="en-US" altLang="zh-TW" sz="2800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2800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r>
              <a:rPr lang="en-US" altLang="zh-TW" sz="2800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~</a:t>
            </a:r>
            <a:r>
              <a:rPr lang="zh-TW" altLang="en-US" sz="2800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六年級所有學生</a:t>
            </a:r>
            <a:endParaRPr lang="zh-TW" altLang="en-US" sz="2800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14765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671133" y="213513"/>
            <a:ext cx="36639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36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六年級安心</a:t>
            </a:r>
            <a:r>
              <a:rPr lang="zh-TW" altLang="en-US" sz="3600" b="1" dirty="0" smtClean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課程</a:t>
            </a:r>
            <a:endParaRPr lang="zh-CN" altLang="en-US" sz="3600" b="1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4680174" y="1194492"/>
            <a:ext cx="41402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800" b="1" dirty="0" smtClean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二、校園</a:t>
            </a:r>
            <a:r>
              <a:rPr lang="zh-TW" altLang="en-US" sz="28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角落猜一猜</a:t>
            </a:r>
            <a:endParaRPr lang="zh-CN" altLang="en-US" sz="2800" b="1" dirty="0">
              <a:solidFill>
                <a:srgbClr val="FFC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43291" y="1774853"/>
            <a:ext cx="401681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400" b="1" dirty="0">
                <a:solidFill>
                  <a:srgbClr val="C9CC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線上讀繪本，回答表單問題，回顧國小生活，發現自己的特質與優點</a:t>
            </a:r>
            <a:r>
              <a:rPr lang="zh-TW" altLang="en-US" sz="2000" b="1" dirty="0">
                <a:solidFill>
                  <a:srgbClr val="C9CC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CN" altLang="en-US" sz="2000" b="1" dirty="0">
              <a:solidFill>
                <a:srgbClr val="C9CCB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246495" y="1165577"/>
            <a:ext cx="38104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800" b="1" dirty="0" smtClean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一、不一樣</a:t>
            </a:r>
            <a:r>
              <a:rPr lang="zh-TW" altLang="en-US" sz="28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的畢業禮物</a:t>
            </a:r>
            <a:endParaRPr lang="zh-CN" altLang="en-US" sz="2800" b="1" dirty="0">
              <a:solidFill>
                <a:srgbClr val="FFC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4583814" y="1774852"/>
            <a:ext cx="449999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400" b="1" dirty="0">
                <a:solidFill>
                  <a:srgbClr val="C9CC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提供校園照片，讓學生進行線上校園巡禮，並留言回答是校園的哪個地方，增加互動與趣味性。</a:t>
            </a:r>
            <a:endParaRPr lang="zh-CN" altLang="en-US" sz="240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3814" y="3070988"/>
            <a:ext cx="4413549" cy="3456384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5580112" y="275068"/>
            <a:ext cx="3570704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TW" altLang="en-US" sz="2800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畢業前的回顧與省思</a:t>
            </a:r>
            <a:endParaRPr lang="zh-TW" altLang="en-US" sz="2800" b="1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495" y="2999994"/>
            <a:ext cx="3913614" cy="3598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992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755576" y="213512"/>
            <a:ext cx="36639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36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六年級安心課程</a:t>
            </a:r>
            <a:endParaRPr lang="zh-CN" altLang="en-US" sz="3600" b="1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40144" y="1256111"/>
            <a:ext cx="396044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4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一、</a:t>
            </a:r>
            <a:r>
              <a:rPr lang="zh-TW" altLang="en-US" sz="2400" b="1" dirty="0" smtClean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分享</a:t>
            </a:r>
            <a:r>
              <a:rPr lang="en-US" altLang="zh-TW" sz="24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24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緩解心理壓力五大招</a:t>
            </a:r>
            <a:r>
              <a:rPr lang="en-US" altLang="zh-TW" sz="24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》:</a:t>
            </a:r>
            <a:r>
              <a:rPr lang="zh-TW" altLang="en-US" sz="24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安、靜、能、繫、望</a:t>
            </a:r>
            <a:r>
              <a:rPr lang="zh-TW" altLang="en-US" sz="2400" b="1" dirty="0">
                <a:solidFill>
                  <a:srgbClr val="C9CC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，在疫情期間保持身心健康。</a:t>
            </a:r>
            <a:endParaRPr lang="en-US" altLang="zh-TW" sz="2400" b="1" dirty="0">
              <a:solidFill>
                <a:srgbClr val="C9CCB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144" y="2564904"/>
            <a:ext cx="3744416" cy="3960439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283968" y="1283048"/>
            <a:ext cx="482453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400" b="1" dirty="0" smtClean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二、歌曲</a:t>
            </a:r>
            <a:r>
              <a:rPr lang="zh-TW" altLang="en-US" sz="24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欣賞</a:t>
            </a:r>
            <a:r>
              <a:rPr lang="zh-TW" altLang="en-US" sz="24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「遠距離的愛」</a:t>
            </a:r>
            <a:r>
              <a:rPr lang="en-US" altLang="zh-TW" sz="2400" b="1" dirty="0" smtClean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endParaRPr lang="zh-TW" altLang="en-US" sz="2400" b="1" dirty="0" smtClean="0">
              <a:solidFill>
                <a:srgbClr val="FFC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400" b="1" dirty="0" smtClean="0">
                <a:solidFill>
                  <a:srgbClr val="C9CC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鼓勵學生在疫情期間，人與人雖然要拉開社交距離，但是心和心之間卻需要更靠近、互相打氣鼓勵</a:t>
            </a:r>
            <a:r>
              <a:rPr lang="en-US" altLang="zh-TW" sz="2400" b="1" dirty="0" smtClean="0">
                <a:solidFill>
                  <a:srgbClr val="C9CC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!</a:t>
            </a:r>
            <a:endParaRPr lang="zh-CN" altLang="en-US" sz="2400" b="1" dirty="0">
              <a:solidFill>
                <a:srgbClr val="C9CCB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526" y="3068960"/>
            <a:ext cx="4528978" cy="3096344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5868144" y="275068"/>
            <a:ext cx="3282672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TW" altLang="en-US" sz="2800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陪你安心度過疫情</a:t>
            </a:r>
            <a:endParaRPr lang="zh-TW" altLang="en-US" sz="2800" b="1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95695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Line 3"/>
          <p:cNvSpPr>
            <a:spLocks noChangeShapeType="1"/>
          </p:cNvSpPr>
          <p:nvPr/>
        </p:nvSpPr>
        <p:spPr bwMode="auto">
          <a:xfrm>
            <a:off x="1" y="1090685"/>
            <a:ext cx="9180513" cy="0"/>
          </a:xfrm>
          <a:prstGeom prst="line">
            <a:avLst/>
          </a:prstGeom>
          <a:noFill/>
          <a:ln w="63500">
            <a:solidFill>
              <a:srgbClr val="FF99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2667974" y="249726"/>
            <a:ext cx="3488201" cy="613666"/>
          </a:xfrm>
          <a:prstGeom prst="flowChartAlternateProcess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rgbClr val="314538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4388861" y="754552"/>
            <a:ext cx="0" cy="1306298"/>
          </a:xfrm>
          <a:prstGeom prst="line">
            <a:avLst/>
          </a:prstGeom>
          <a:noFill/>
          <a:ln w="8890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8200" name="Group 8"/>
          <p:cNvGrpSpPr>
            <a:grpSpLocks/>
          </p:cNvGrpSpPr>
          <p:nvPr/>
        </p:nvGrpSpPr>
        <p:grpSpPr bwMode="auto">
          <a:xfrm>
            <a:off x="1296487" y="1238348"/>
            <a:ext cx="6311022" cy="785385"/>
            <a:chOff x="0" y="0"/>
            <a:chExt cx="6123" cy="908"/>
          </a:xfrm>
        </p:grpSpPr>
        <p:sp>
          <p:nvSpPr>
            <p:cNvPr id="8211" name="Line 9"/>
            <p:cNvSpPr>
              <a:spLocks noChangeShapeType="1"/>
            </p:cNvSpPr>
            <p:nvPr/>
          </p:nvSpPr>
          <p:spPr bwMode="auto">
            <a:xfrm>
              <a:off x="0" y="78"/>
              <a:ext cx="6123" cy="1"/>
            </a:xfrm>
            <a:prstGeom prst="line">
              <a:avLst/>
            </a:prstGeom>
            <a:noFill/>
            <a:ln w="88900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212" name="Line 10"/>
            <p:cNvSpPr>
              <a:spLocks noChangeShapeType="1"/>
            </p:cNvSpPr>
            <p:nvPr/>
          </p:nvSpPr>
          <p:spPr bwMode="auto">
            <a:xfrm>
              <a:off x="6123" y="0"/>
              <a:ext cx="1" cy="908"/>
            </a:xfrm>
            <a:prstGeom prst="line">
              <a:avLst/>
            </a:prstGeom>
            <a:noFill/>
            <a:ln w="88900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213" name="Line 11"/>
            <p:cNvSpPr>
              <a:spLocks noChangeShapeType="1"/>
            </p:cNvSpPr>
            <p:nvPr/>
          </p:nvSpPr>
          <p:spPr bwMode="auto">
            <a:xfrm>
              <a:off x="0" y="0"/>
              <a:ext cx="1" cy="908"/>
            </a:xfrm>
            <a:prstGeom prst="line">
              <a:avLst/>
            </a:prstGeom>
            <a:noFill/>
            <a:ln w="88900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8201" name="Oval 12"/>
          <p:cNvSpPr>
            <a:spLocks noChangeArrowheads="1"/>
          </p:cNvSpPr>
          <p:nvPr/>
        </p:nvSpPr>
        <p:spPr bwMode="auto">
          <a:xfrm>
            <a:off x="6550094" y="1664035"/>
            <a:ext cx="2168666" cy="1119751"/>
          </a:xfrm>
          <a:prstGeom prst="ellipse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8202" name="Text Box 13"/>
          <p:cNvSpPr txBox="1">
            <a:spLocks noChangeArrowheads="1"/>
          </p:cNvSpPr>
          <p:nvPr/>
        </p:nvSpPr>
        <p:spPr bwMode="auto">
          <a:xfrm>
            <a:off x="6772654" y="1869968"/>
            <a:ext cx="172354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000" b="1" dirty="0" smtClean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三、生命</a:t>
            </a:r>
            <a:r>
              <a:rPr lang="zh-TW" altLang="en-US" sz="20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</a:t>
            </a:r>
            <a:endParaRPr lang="en-US" altLang="zh-TW" sz="2000" b="1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0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讀報心世界</a:t>
            </a:r>
            <a:endParaRPr lang="zh-CN" altLang="en-US" sz="20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204" name="Oval 15"/>
          <p:cNvSpPr>
            <a:spLocks noChangeArrowheads="1"/>
          </p:cNvSpPr>
          <p:nvPr/>
        </p:nvSpPr>
        <p:spPr bwMode="auto">
          <a:xfrm>
            <a:off x="3257550" y="1916832"/>
            <a:ext cx="2231029" cy="1339022"/>
          </a:xfrm>
          <a:prstGeom prst="ellipse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8205" name="Oval 16"/>
          <p:cNvSpPr>
            <a:spLocks noChangeArrowheads="1"/>
          </p:cNvSpPr>
          <p:nvPr/>
        </p:nvSpPr>
        <p:spPr bwMode="auto">
          <a:xfrm>
            <a:off x="334153" y="1618244"/>
            <a:ext cx="1935780" cy="1476517"/>
          </a:xfrm>
          <a:prstGeom prst="ellipse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8206" name="Text Box 17"/>
          <p:cNvSpPr txBox="1">
            <a:spLocks noChangeArrowheads="1"/>
          </p:cNvSpPr>
          <p:nvPr/>
        </p:nvSpPr>
        <p:spPr bwMode="auto">
          <a:xfrm>
            <a:off x="3535871" y="2178598"/>
            <a:ext cx="172190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000" b="1" dirty="0" smtClean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二、家庭教育</a:t>
            </a:r>
            <a:endParaRPr lang="en-US" altLang="zh-TW" sz="2000" b="1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0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我家有個豬先生</a:t>
            </a:r>
            <a:endParaRPr lang="zh-CN" altLang="en-US" sz="20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207" name="Text Box 18"/>
          <p:cNvSpPr txBox="1">
            <a:spLocks noChangeArrowheads="1"/>
          </p:cNvSpPr>
          <p:nvPr/>
        </p:nvSpPr>
        <p:spPr bwMode="auto">
          <a:xfrm>
            <a:off x="403915" y="1853191"/>
            <a:ext cx="177364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000" b="1" dirty="0" smtClean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一、安心</a:t>
            </a:r>
            <a:r>
              <a:rPr lang="zh-TW" altLang="en-US" sz="20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課程</a:t>
            </a:r>
            <a:endParaRPr lang="en-US" altLang="zh-TW" sz="2000" b="1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0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宅在家的</a:t>
            </a:r>
            <a:endParaRPr lang="en-US" altLang="zh-TW" sz="20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0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靜心小法寶</a:t>
            </a:r>
            <a:endParaRPr lang="zh-CN" altLang="en-US" sz="20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3071354" y="251937"/>
            <a:ext cx="26003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32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五年級課程</a:t>
            </a:r>
            <a:endParaRPr lang="zh-CN" altLang="en-US" sz="3200" b="1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203" name="Text Box 14"/>
          <p:cNvSpPr txBox="1">
            <a:spLocks noChangeArrowheads="1"/>
          </p:cNvSpPr>
          <p:nvPr/>
        </p:nvSpPr>
        <p:spPr bwMode="auto">
          <a:xfrm>
            <a:off x="93711" y="2868854"/>
            <a:ext cx="302853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0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禪繞畫圖樣教學，與學生分享使用簡單的材料和活動，來緩和自己的情緒。</a:t>
            </a:r>
            <a:endParaRPr lang="zh-CN" altLang="en-US" sz="2000" b="1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3893221"/>
            <a:ext cx="2571197" cy="2689602"/>
          </a:xfrm>
          <a:prstGeom prst="rect">
            <a:avLst/>
          </a:prstGeom>
        </p:spPr>
      </p:pic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3238684" y="3187376"/>
            <a:ext cx="260880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4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繪本故事分享，討論家事分工。</a:t>
            </a:r>
            <a:endParaRPr lang="zh-CN" altLang="en-US" sz="2400" b="1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5982797" y="2615265"/>
            <a:ext cx="330326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分享正面新聞報導或溫暖小故事，鼓勵學生克服挫折，積極生活，讓生命過得更精彩</a:t>
            </a:r>
            <a:r>
              <a:rPr lang="en-US" altLang="zh-TW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!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677" y="4027283"/>
            <a:ext cx="3084822" cy="2555540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5467" y="3634524"/>
            <a:ext cx="2701029" cy="2948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010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AutoShape 18"/>
          <p:cNvSpPr>
            <a:spLocks noChangeArrowheads="1"/>
          </p:cNvSpPr>
          <p:nvPr/>
        </p:nvSpPr>
        <p:spPr bwMode="auto">
          <a:xfrm flipH="1">
            <a:off x="1061216" y="2585873"/>
            <a:ext cx="1902709" cy="879032"/>
          </a:xfrm>
          <a:prstGeom prst="triangle">
            <a:avLst>
              <a:gd name="adj" fmla="val 50000"/>
            </a:avLst>
          </a:prstGeom>
          <a:solidFill>
            <a:srgbClr val="314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19" name="Line 3"/>
          <p:cNvSpPr>
            <a:spLocks noChangeShapeType="1"/>
          </p:cNvSpPr>
          <p:nvPr/>
        </p:nvSpPr>
        <p:spPr bwMode="auto">
          <a:xfrm>
            <a:off x="1" y="1126331"/>
            <a:ext cx="9109075" cy="0"/>
          </a:xfrm>
          <a:prstGeom prst="line">
            <a:avLst/>
          </a:prstGeom>
          <a:noFill/>
          <a:ln w="88900">
            <a:solidFill>
              <a:srgbClr val="31453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9220" name="Group 4"/>
          <p:cNvGrpSpPr>
            <a:grpSpLocks/>
          </p:cNvGrpSpPr>
          <p:nvPr/>
        </p:nvGrpSpPr>
        <p:grpSpPr bwMode="auto">
          <a:xfrm>
            <a:off x="1588" y="1019969"/>
            <a:ext cx="4354512" cy="214312"/>
            <a:chOff x="0" y="0"/>
            <a:chExt cx="6857" cy="338"/>
          </a:xfrm>
        </p:grpSpPr>
        <p:sp>
          <p:nvSpPr>
            <p:cNvPr id="9233" name="Line 5"/>
            <p:cNvSpPr>
              <a:spLocks noChangeShapeType="1"/>
            </p:cNvSpPr>
            <p:nvPr/>
          </p:nvSpPr>
          <p:spPr bwMode="auto">
            <a:xfrm>
              <a:off x="0" y="168"/>
              <a:ext cx="6519" cy="1"/>
            </a:xfrm>
            <a:prstGeom prst="line">
              <a:avLst/>
            </a:prstGeom>
            <a:noFill/>
            <a:ln w="88900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234" name="AutoShape 6"/>
            <p:cNvSpPr>
              <a:spLocks/>
            </p:cNvSpPr>
            <p:nvPr/>
          </p:nvSpPr>
          <p:spPr bwMode="auto">
            <a:xfrm>
              <a:off x="6519" y="0"/>
              <a:ext cx="339" cy="339"/>
            </a:xfrm>
            <a:custGeom>
              <a:avLst/>
              <a:gdLst>
                <a:gd name="T0" fmla="*/ 0 w 21600"/>
                <a:gd name="T1" fmla="*/ 3 h 21600"/>
                <a:gd name="T2" fmla="*/ 3 w 21600"/>
                <a:gd name="T3" fmla="*/ 0 h 21600"/>
                <a:gd name="T4" fmla="*/ 5 w 21600"/>
                <a:gd name="T5" fmla="*/ 3 h 21600"/>
                <a:gd name="T6" fmla="*/ 3 w 21600"/>
                <a:gd name="T7" fmla="*/ 5 h 21600"/>
                <a:gd name="T8" fmla="*/ 0 w 21600"/>
                <a:gd name="T9" fmla="*/ 3 h 21600"/>
                <a:gd name="T10" fmla="*/ 1 w 21600"/>
                <a:gd name="T11" fmla="*/ 3 h 21600"/>
                <a:gd name="T12" fmla="*/ 3 w 21600"/>
                <a:gd name="T13" fmla="*/ 4 h 21600"/>
                <a:gd name="T14" fmla="*/ 4 w 21600"/>
                <a:gd name="T15" fmla="*/ 3 h 21600"/>
                <a:gd name="T16" fmla="*/ 3 w 21600"/>
                <a:gd name="T17" fmla="*/ 1 h 21600"/>
                <a:gd name="T18" fmla="*/ 1 w 21600"/>
                <a:gd name="T19" fmla="*/ 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86 w 21600"/>
                <a:gd name="T31" fmla="*/ 3186 h 21600"/>
                <a:gd name="T32" fmla="*/ 18414 w 21600"/>
                <a:gd name="T33" fmla="*/ 18414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F9900"/>
            </a:soli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9229" name="AutoShape 18"/>
          <p:cNvSpPr>
            <a:spLocks noChangeArrowheads="1"/>
          </p:cNvSpPr>
          <p:nvPr/>
        </p:nvSpPr>
        <p:spPr bwMode="auto">
          <a:xfrm flipH="1">
            <a:off x="5765634" y="2607896"/>
            <a:ext cx="1902709" cy="879032"/>
          </a:xfrm>
          <a:prstGeom prst="triangle">
            <a:avLst>
              <a:gd name="adj" fmla="val 50000"/>
            </a:avLst>
          </a:prstGeom>
          <a:solidFill>
            <a:srgbClr val="314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4932039" y="283307"/>
            <a:ext cx="30636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36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四年級課程</a:t>
            </a:r>
            <a:endParaRPr lang="zh-CN" altLang="en-US" sz="3600" b="1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127521" y="1866494"/>
            <a:ext cx="27162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4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繪本故事分享，討論對家人表達愛的方式</a:t>
            </a:r>
            <a:r>
              <a:rPr lang="zh-TW" altLang="en-US" sz="20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CN" altLang="en-US" sz="2000" b="1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794490" y="2779042"/>
            <a:ext cx="255406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000" b="1" dirty="0" smtClean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二、安心</a:t>
            </a:r>
            <a:r>
              <a:rPr lang="zh-TW" altLang="en-US" sz="20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課程</a:t>
            </a:r>
            <a:endParaRPr lang="en-US" altLang="zh-TW" sz="2000" b="1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4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居家靜心小法寶</a:t>
            </a:r>
            <a:endParaRPr lang="zh-CN" altLang="en-US" sz="24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123995" y="3456024"/>
            <a:ext cx="405168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4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禪繞畫圖樣教學，與學生分享使用簡單的材料和活動，來緩和自己的情緒。</a:t>
            </a:r>
            <a:endParaRPr lang="zh-CN" altLang="en-US" sz="2400" b="1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9346" y="1266573"/>
            <a:ext cx="6058612" cy="1314982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4656353"/>
            <a:ext cx="3889934" cy="2013007"/>
          </a:xfrm>
          <a:prstGeom prst="rect">
            <a:avLst/>
          </a:prstGeom>
        </p:spPr>
      </p:pic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5441641" y="2748137"/>
            <a:ext cx="255406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000" b="1" dirty="0" smtClean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三、安心</a:t>
            </a:r>
            <a:r>
              <a:rPr lang="zh-TW" altLang="en-US" sz="20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課程</a:t>
            </a:r>
            <a:endParaRPr lang="en-US" altLang="zh-TW" sz="2000" b="1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4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創意遊戲好好玩</a:t>
            </a:r>
            <a:endParaRPr lang="zh-CN" altLang="en-US" sz="24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54537" y="345341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24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分享居家可以促進想像力和創意的簡單小遊戲或活動，讓生活更有趣</a:t>
            </a:r>
            <a:r>
              <a:rPr lang="en-US" altLang="zh-TW" sz="24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!</a:t>
            </a:r>
            <a:endParaRPr lang="zh-TW" altLang="en-US" sz="2400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4581128"/>
            <a:ext cx="4248472" cy="2016224"/>
          </a:xfrm>
          <a:prstGeom prst="rect">
            <a:avLst/>
          </a:prstGeom>
        </p:spPr>
      </p:pic>
      <p:sp>
        <p:nvSpPr>
          <p:cNvPr id="29" name="AutoShape 18"/>
          <p:cNvSpPr>
            <a:spLocks noChangeArrowheads="1"/>
          </p:cNvSpPr>
          <p:nvPr/>
        </p:nvSpPr>
        <p:spPr bwMode="auto">
          <a:xfrm flipH="1">
            <a:off x="404973" y="982817"/>
            <a:ext cx="1902709" cy="879032"/>
          </a:xfrm>
          <a:prstGeom prst="triangle">
            <a:avLst>
              <a:gd name="adj" fmla="val 50000"/>
            </a:avLst>
          </a:prstGeom>
          <a:solidFill>
            <a:srgbClr val="314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79296" y="1208396"/>
            <a:ext cx="255406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000" b="1" dirty="0" smtClean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一、家庭教育</a:t>
            </a:r>
            <a:endParaRPr lang="en-US" altLang="zh-TW" sz="2000" b="1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4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猜猜我有多愛你</a:t>
            </a:r>
            <a:endParaRPr lang="zh-CN" altLang="en-US" sz="24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668173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Line 3"/>
          <p:cNvSpPr>
            <a:spLocks noChangeShapeType="1"/>
          </p:cNvSpPr>
          <p:nvPr/>
        </p:nvSpPr>
        <p:spPr bwMode="auto">
          <a:xfrm>
            <a:off x="1" y="1213644"/>
            <a:ext cx="9180513" cy="0"/>
          </a:xfrm>
          <a:prstGeom prst="line">
            <a:avLst/>
          </a:prstGeom>
          <a:noFill/>
          <a:ln w="63500">
            <a:solidFill>
              <a:srgbClr val="FF99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389" name="AutoShape 4"/>
          <p:cNvSpPr>
            <a:spLocks noChangeArrowheads="1"/>
          </p:cNvSpPr>
          <p:nvPr/>
        </p:nvSpPr>
        <p:spPr bwMode="auto">
          <a:xfrm>
            <a:off x="2883520" y="315339"/>
            <a:ext cx="3129979" cy="687531"/>
          </a:xfrm>
          <a:prstGeom prst="flowChartAlternateProcess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390" name="AutoShape 8"/>
          <p:cNvSpPr>
            <a:spLocks noChangeArrowheads="1"/>
          </p:cNvSpPr>
          <p:nvPr/>
        </p:nvSpPr>
        <p:spPr bwMode="auto">
          <a:xfrm flipH="1">
            <a:off x="670586" y="1613327"/>
            <a:ext cx="2552669" cy="1105936"/>
          </a:xfrm>
          <a:prstGeom prst="wedgeRoundRectCallout">
            <a:avLst>
              <a:gd name="adj1" fmla="val 7901"/>
              <a:gd name="adj2" fmla="val 74359"/>
              <a:gd name="adj3" fmla="val 16667"/>
            </a:avLst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392" name="Text Box 10"/>
          <p:cNvSpPr txBox="1">
            <a:spLocks noChangeArrowheads="1"/>
          </p:cNvSpPr>
          <p:nvPr/>
        </p:nvSpPr>
        <p:spPr bwMode="auto">
          <a:xfrm>
            <a:off x="781841" y="1689241"/>
            <a:ext cx="244141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2800" b="1" dirty="0" smtClean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一、安心</a:t>
            </a:r>
            <a:r>
              <a:rPr lang="zh-TW" altLang="en-US" sz="28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課程</a:t>
            </a:r>
            <a:endParaRPr lang="en-US" altLang="zh-TW" sz="2800" b="1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遠距離的愛</a:t>
            </a:r>
            <a:endParaRPr lang="zh-CN" altLang="en-US" sz="28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399" name="Rectangle 17"/>
          <p:cNvSpPr>
            <a:spLocks noChangeArrowheads="1"/>
          </p:cNvSpPr>
          <p:nvPr/>
        </p:nvSpPr>
        <p:spPr bwMode="auto">
          <a:xfrm>
            <a:off x="1" y="6145040"/>
            <a:ext cx="9143999" cy="236288"/>
          </a:xfrm>
          <a:prstGeom prst="rect">
            <a:avLst/>
          </a:prstGeom>
          <a:solidFill>
            <a:srgbClr val="1D3D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3025266" y="361306"/>
            <a:ext cx="284648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36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三年級課程</a:t>
            </a:r>
            <a:endParaRPr lang="zh-CN" altLang="en-US" sz="3600" b="1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76745" y="2930038"/>
            <a:ext cx="403244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400" b="1" dirty="0">
                <a:solidFill>
                  <a:srgbClr val="C9CC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分享歌曲音樂、紓解壓力。並鼓勵學生在疫情期間，人與人雖然要拉開社交距離，但是心和心之間卻需要更靠近、互相打氣鼓勵</a:t>
            </a:r>
            <a:r>
              <a:rPr lang="en-US" altLang="zh-TW" sz="2400" b="1" dirty="0">
                <a:solidFill>
                  <a:srgbClr val="C9CC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!</a:t>
            </a:r>
            <a:endParaRPr lang="zh-CN" altLang="en-US" sz="2400" b="1" dirty="0">
              <a:solidFill>
                <a:srgbClr val="C9CCB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725674" y="2898575"/>
            <a:ext cx="23188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2400" b="1" dirty="0">
                <a:solidFill>
                  <a:srgbClr val="C9CC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分享可以在家進行、增進想像力和創意的簡單小遊戲或活動，讓生活更有趣</a:t>
            </a:r>
            <a:r>
              <a:rPr lang="en-US" altLang="zh-TW" sz="2400" b="1" dirty="0">
                <a:solidFill>
                  <a:srgbClr val="C9CC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!</a:t>
            </a:r>
            <a:endParaRPr lang="zh-TW" altLang="en-US" sz="2400" b="1" dirty="0">
              <a:solidFill>
                <a:srgbClr val="C9CCB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9953" y="2719263"/>
            <a:ext cx="2585722" cy="3158009"/>
          </a:xfrm>
          <a:prstGeom prst="rect">
            <a:avLst/>
          </a:prstGeom>
        </p:spPr>
      </p:pic>
      <p:sp>
        <p:nvSpPr>
          <p:cNvPr id="16391" name="AutoShape 9"/>
          <p:cNvSpPr>
            <a:spLocks noChangeArrowheads="1"/>
          </p:cNvSpPr>
          <p:nvPr/>
        </p:nvSpPr>
        <p:spPr bwMode="auto">
          <a:xfrm>
            <a:off x="5364088" y="1537558"/>
            <a:ext cx="2808312" cy="1010806"/>
          </a:xfrm>
          <a:prstGeom prst="wedgeRoundRectCallout">
            <a:avLst>
              <a:gd name="adj1" fmla="val 4501"/>
              <a:gd name="adj2" fmla="val 81113"/>
              <a:gd name="adj3" fmla="val 16667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5611860" y="1595020"/>
            <a:ext cx="284802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2800" b="1" dirty="0" smtClean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二、安心</a:t>
            </a:r>
            <a:r>
              <a:rPr lang="zh-TW" altLang="en-US" sz="28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課程</a:t>
            </a:r>
            <a:endParaRPr lang="en-US" altLang="zh-TW" sz="2800" b="1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在家玩創意</a:t>
            </a:r>
            <a:endParaRPr lang="zh-CN" altLang="en-US" sz="28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155456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615</Words>
  <Application>Microsoft Office PowerPoint</Application>
  <PresentationFormat>如螢幕大小 (4:3)</PresentationFormat>
  <Paragraphs>62</Paragraphs>
  <Slides>10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4</vt:i4>
      </vt:variant>
      <vt:variant>
        <vt:lpstr>投影片標題</vt:lpstr>
      </vt:variant>
      <vt:variant>
        <vt:i4>10</vt:i4>
      </vt:variant>
    </vt:vector>
  </HeadingPairs>
  <TitlesOfParts>
    <vt:vector size="22" baseType="lpstr">
      <vt:lpstr>微软雅黑</vt:lpstr>
      <vt:lpstr>宋体</vt:lpstr>
      <vt:lpstr>方正细倩简体</vt:lpstr>
      <vt:lpstr>张海山锐线体2.0</vt:lpstr>
      <vt:lpstr>微軟正黑體</vt:lpstr>
      <vt:lpstr>新細明體</vt:lpstr>
      <vt:lpstr>Arial</vt:lpstr>
      <vt:lpstr>Calibri</vt:lpstr>
      <vt:lpstr>Office 佈景主題</vt:lpstr>
      <vt:lpstr>1_默认设计模板</vt:lpstr>
      <vt:lpstr>默认设计模板</vt:lpstr>
      <vt:lpstr>自定义设计方案</vt:lpstr>
      <vt:lpstr>PowerPoint 簡報</vt:lpstr>
      <vt:lpstr>   感謝       校長、家長會                       輔導室夥伴                    所有行政同仁                        各位老師                   協助完成輔導工作及業務</vt:lpstr>
      <vt:lpstr>期末及新學期注意事項</vt:lpstr>
      <vt:lpstr>停課期間輔導室線上課程</vt:lpstr>
      <vt:lpstr>PowerPoint 簡報</vt:lpstr>
      <vt:lpstr>PowerPoint 簡報</vt:lpstr>
      <vt:lpstr>PowerPoint 簡報</vt:lpstr>
      <vt:lpstr>PowerPoint 簡報</vt:lpstr>
      <vt:lpstr>PowerPoint 簡報</vt:lpstr>
      <vt:lpstr>敬祝大家  平安！喜樂! 暑假充電愉快！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萬丹國小105學年度第二學期 期末校務會議 輔導室工作報告 （106.06.21）</dc:title>
  <dc:creator>fu</dc:creator>
  <cp:lastModifiedBy>cocohung123@outlook.com</cp:lastModifiedBy>
  <cp:revision>44</cp:revision>
  <dcterms:created xsi:type="dcterms:W3CDTF">2017-09-04T03:10:18Z</dcterms:created>
  <dcterms:modified xsi:type="dcterms:W3CDTF">2021-06-30T13:39:56Z</dcterms:modified>
</cp:coreProperties>
</file>